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63"/>
  </p:notesMasterIdLst>
  <p:sldIdLst>
    <p:sldId id="261" r:id="rId5"/>
    <p:sldId id="257" r:id="rId6"/>
    <p:sldId id="259" r:id="rId7"/>
    <p:sldId id="2147199065" r:id="rId8"/>
    <p:sldId id="2147199063" r:id="rId9"/>
    <p:sldId id="260" r:id="rId10"/>
    <p:sldId id="2147199095" r:id="rId11"/>
    <p:sldId id="2147198954" r:id="rId12"/>
    <p:sldId id="2147198977" r:id="rId13"/>
    <p:sldId id="2147198931" r:id="rId14"/>
    <p:sldId id="2147199062" r:id="rId15"/>
    <p:sldId id="2147198846" r:id="rId16"/>
    <p:sldId id="2145707029" r:id="rId17"/>
    <p:sldId id="2147199061" r:id="rId18"/>
    <p:sldId id="2147198934" r:id="rId19"/>
    <p:sldId id="2147199064" r:id="rId20"/>
    <p:sldId id="2145706998" r:id="rId21"/>
    <p:sldId id="2147199077" r:id="rId22"/>
    <p:sldId id="2147199096" r:id="rId23"/>
    <p:sldId id="2145707000" r:id="rId24"/>
    <p:sldId id="2145707001" r:id="rId25"/>
    <p:sldId id="2145707002" r:id="rId26"/>
    <p:sldId id="2147198918" r:id="rId27"/>
    <p:sldId id="2147199075" r:id="rId28"/>
    <p:sldId id="2147199099" r:id="rId29"/>
    <p:sldId id="2147199100" r:id="rId30"/>
    <p:sldId id="2147199102" r:id="rId31"/>
    <p:sldId id="2147199101" r:id="rId32"/>
    <p:sldId id="2147199076" r:id="rId33"/>
    <p:sldId id="2147199081" r:id="rId34"/>
    <p:sldId id="2147199082" r:id="rId35"/>
    <p:sldId id="2147199083" r:id="rId36"/>
    <p:sldId id="2145707011" r:id="rId37"/>
    <p:sldId id="2147199067" r:id="rId38"/>
    <p:sldId id="2147198778" r:id="rId39"/>
    <p:sldId id="2145707023" r:id="rId40"/>
    <p:sldId id="2145707041" r:id="rId41"/>
    <p:sldId id="2145707020" r:id="rId42"/>
    <p:sldId id="2147198929" r:id="rId43"/>
    <p:sldId id="263" r:id="rId44"/>
    <p:sldId id="264" r:id="rId45"/>
    <p:sldId id="2147199097" r:id="rId46"/>
    <p:sldId id="2147199068" r:id="rId47"/>
    <p:sldId id="2147198887" r:id="rId48"/>
    <p:sldId id="2147198900" r:id="rId49"/>
    <p:sldId id="2147198776" r:id="rId50"/>
    <p:sldId id="2147199085" r:id="rId51"/>
    <p:sldId id="2147199086" r:id="rId52"/>
    <p:sldId id="2147199087" r:id="rId53"/>
    <p:sldId id="2147199088" r:id="rId54"/>
    <p:sldId id="2147199089" r:id="rId55"/>
    <p:sldId id="2147199090" r:id="rId56"/>
    <p:sldId id="2147199091" r:id="rId57"/>
    <p:sldId id="2147199092" r:id="rId58"/>
    <p:sldId id="2147199098" r:id="rId59"/>
    <p:sldId id="2147199069" r:id="rId60"/>
    <p:sldId id="2147199074" r:id="rId61"/>
    <p:sldId id="2147199093" r:id="rId62"/>
  </p:sldIdLst>
  <p:sldSz cx="12192000" cy="6858000"/>
  <p:notesSz cx="6858000" cy="9144000"/>
  <p:defaultTextStyle>
    <a:defPPr>
      <a:defRPr lang="en-NO"/>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06EE95B1-D9A7-7543-9883-82258D3CECB5}">
          <p14:sldIdLst>
            <p14:sldId id="261"/>
            <p14:sldId id="257"/>
            <p14:sldId id="259"/>
            <p14:sldId id="2147199065"/>
            <p14:sldId id="2147199063"/>
            <p14:sldId id="260"/>
            <p14:sldId id="2147199095"/>
            <p14:sldId id="2147198954"/>
            <p14:sldId id="2147198977"/>
            <p14:sldId id="2147198931"/>
            <p14:sldId id="2147199062"/>
            <p14:sldId id="2147198846"/>
            <p14:sldId id="2145707029"/>
            <p14:sldId id="2147199061"/>
            <p14:sldId id="2147198934"/>
            <p14:sldId id="2147199064"/>
            <p14:sldId id="2145706998"/>
            <p14:sldId id="2147199077"/>
            <p14:sldId id="2147199096"/>
            <p14:sldId id="2145707000"/>
            <p14:sldId id="2145707001"/>
            <p14:sldId id="2145707002"/>
            <p14:sldId id="2147198918"/>
            <p14:sldId id="2147199075"/>
            <p14:sldId id="2147199099"/>
            <p14:sldId id="2147199100"/>
            <p14:sldId id="2147199102"/>
            <p14:sldId id="2147199101"/>
            <p14:sldId id="2147199076"/>
            <p14:sldId id="2147199081"/>
            <p14:sldId id="2147199082"/>
            <p14:sldId id="2147199083"/>
            <p14:sldId id="2145707011"/>
            <p14:sldId id="2147199067"/>
            <p14:sldId id="2147198778"/>
            <p14:sldId id="2145707023"/>
            <p14:sldId id="2145707041"/>
            <p14:sldId id="2145707020"/>
            <p14:sldId id="2147198929"/>
            <p14:sldId id="263"/>
            <p14:sldId id="264"/>
            <p14:sldId id="2147199097"/>
            <p14:sldId id="2147199068"/>
            <p14:sldId id="2147198887"/>
            <p14:sldId id="2147198900"/>
            <p14:sldId id="2147198776"/>
            <p14:sldId id="2147199085"/>
            <p14:sldId id="2147199086"/>
            <p14:sldId id="2147199087"/>
            <p14:sldId id="2147199088"/>
            <p14:sldId id="2147199089"/>
            <p14:sldId id="2147199090"/>
            <p14:sldId id="2147199091"/>
            <p14:sldId id="2147199092"/>
            <p14:sldId id="2147199098"/>
            <p14:sldId id="2147199069"/>
            <p14:sldId id="2147199074"/>
            <p14:sldId id="21471990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45"/>
    <a:srgbClr val="FFF0DA"/>
    <a:srgbClr val="247360"/>
    <a:srgbClr val="7BEFB2"/>
    <a:srgbClr val="FFE1B5"/>
    <a:srgbClr val="FFD390"/>
    <a:srgbClr val="FFC46B"/>
    <a:srgbClr val="00A77E"/>
    <a:srgbClr val="002820"/>
    <a:srgbClr val="80A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79233" autoAdjust="0"/>
  </p:normalViewPr>
  <p:slideViewPr>
    <p:cSldViewPr snapToGrid="0" showGuides="1">
      <p:cViewPr varScale="1">
        <p:scale>
          <a:sx n="93" d="100"/>
          <a:sy n="93" d="100"/>
        </p:scale>
        <p:origin x="1544" y="2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B1BE7-1902-E94C-92E6-17BA9186DC65}" type="datetimeFigureOut">
              <a:rPr lang="en-NO" smtClean="0"/>
              <a:t>7/7/26</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85D76-52A3-2748-A231-97ED5A62A5A7}" type="slidenum">
              <a:rPr lang="en-NO" smtClean="0"/>
              <a:t>‹#›</a:t>
            </a:fld>
            <a:endParaRPr lang="en-NO"/>
          </a:p>
        </p:txBody>
      </p:sp>
    </p:spTree>
    <p:extLst>
      <p:ext uri="{BB962C8B-B14F-4D97-AF65-F5344CB8AC3E}">
        <p14:creationId xmlns:p14="http://schemas.microsoft.com/office/powerpoint/2010/main" val="313862634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015945"/>
                </a:solidFill>
              </a:rPr>
              <a:t> </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1</a:t>
            </a:fld>
            <a:endParaRPr lang="en-NO"/>
          </a:p>
        </p:txBody>
      </p:sp>
    </p:spTree>
    <p:extLst>
      <p:ext uri="{BB962C8B-B14F-4D97-AF65-F5344CB8AC3E}">
        <p14:creationId xmlns:p14="http://schemas.microsoft.com/office/powerpoint/2010/main" val="199920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På Helsenorge kan du lese kvalitetssikra informasjon. Som </a:t>
            </a:r>
            <a:r>
              <a:rPr lang="nb-NO" b="0" dirty="0" err="1"/>
              <a:t>nemnt</a:t>
            </a:r>
            <a:r>
              <a:rPr lang="nb-NO" b="0" dirty="0"/>
              <a:t> er det mange som leverer </a:t>
            </a:r>
            <a:r>
              <a:rPr lang="nb-NO" b="0" dirty="0" err="1"/>
              <a:t>innhald</a:t>
            </a:r>
            <a:r>
              <a:rPr lang="nb-NO" b="0" dirty="0"/>
              <a:t> til Helsenorge, blant anna Helsedirektoratet, </a:t>
            </a:r>
            <a:r>
              <a:rPr lang="nb-NO" b="0" dirty="0" err="1"/>
              <a:t>Helfo</a:t>
            </a:r>
            <a:r>
              <a:rPr lang="nb-NO" b="0" dirty="0"/>
              <a:t> og sjukehusa i </a:t>
            </a:r>
            <a:r>
              <a:rPr lang="nb-NO" b="0" dirty="0" err="1"/>
              <a:t>Noreg</a:t>
            </a:r>
            <a:r>
              <a:rPr lang="nb-NO" b="0" dirty="0"/>
              <a:t>. </a:t>
            </a:r>
          </a:p>
          <a:p>
            <a:endParaRPr lang="nb-NO" b="0" dirty="0"/>
          </a:p>
          <a:p>
            <a:r>
              <a:rPr lang="nb-NO" b="0" dirty="0"/>
              <a:t>Du finn informasjon om helse, livsstil, sjukdom, behandling og </a:t>
            </a:r>
            <a:r>
              <a:rPr lang="nb-NO" b="0" dirty="0" err="1"/>
              <a:t>rettar</a:t>
            </a:r>
            <a:r>
              <a:rPr lang="nb-NO" b="0" dirty="0"/>
              <a:t> og mange andre tema. [trykk] Her ser vi </a:t>
            </a:r>
            <a:r>
              <a:rPr lang="nb-NO" b="0" dirty="0" err="1"/>
              <a:t>bilete</a:t>
            </a:r>
            <a:r>
              <a:rPr lang="nb-NO" b="0" dirty="0"/>
              <a:t> av </a:t>
            </a:r>
            <a:r>
              <a:rPr lang="nb-NO" b="0" dirty="0" err="1"/>
              <a:t>nokre</a:t>
            </a:r>
            <a:r>
              <a:rPr lang="nb-NO" b="0" dirty="0"/>
              <a:t> av </a:t>
            </a:r>
            <a:r>
              <a:rPr lang="nb-NO" b="0" dirty="0" err="1"/>
              <a:t>temaa</a:t>
            </a:r>
            <a:r>
              <a:rPr lang="nb-NO" b="0" dirty="0"/>
              <a:t> vi kan finne informasjon om på Helsenorge; frikort, influensa, din rett til helsehjelp og bestilling av Europeisk helsetrygdkort. </a:t>
            </a:r>
          </a:p>
          <a:p>
            <a:endParaRPr lang="nb-NO" b="0" dirty="0"/>
          </a:p>
          <a:p>
            <a:r>
              <a:rPr lang="nb-NO" b="0" dirty="0"/>
              <a:t>Om vi </a:t>
            </a:r>
            <a:r>
              <a:rPr lang="nb-NO" b="0" dirty="0" err="1"/>
              <a:t>googlar</a:t>
            </a:r>
            <a:r>
              <a:rPr lang="nb-NO" b="0" dirty="0"/>
              <a:t> eller søker på internett er det </a:t>
            </a:r>
            <a:r>
              <a:rPr lang="nb-NO" b="0" dirty="0" err="1"/>
              <a:t>ikkje</a:t>
            </a:r>
            <a:r>
              <a:rPr lang="nb-NO" b="0" dirty="0"/>
              <a:t> alltid så lett å vite om informasjonen vi les er til å stole på og kvar informasjonen kjem </a:t>
            </a:r>
            <a:r>
              <a:rPr lang="nb-NO" b="0" dirty="0" err="1"/>
              <a:t>frå</a:t>
            </a:r>
            <a:r>
              <a:rPr lang="nb-NO" b="0" dirty="0"/>
              <a:t>. </a:t>
            </a:r>
            <a:r>
              <a:rPr lang="nb-NO" b="0" dirty="0" err="1"/>
              <a:t>Lesar</a:t>
            </a:r>
            <a:r>
              <a:rPr lang="nb-NO" b="0" dirty="0"/>
              <a:t> du informasjon på Helsenorge kan du </a:t>
            </a:r>
            <a:r>
              <a:rPr lang="nb-NO" b="0" dirty="0" err="1"/>
              <a:t>vere</a:t>
            </a:r>
            <a:r>
              <a:rPr lang="nb-NO" b="0" dirty="0"/>
              <a:t> trygg på at han er kvalitetssikra og levert av seriøse </a:t>
            </a:r>
            <a:r>
              <a:rPr lang="nb-NO" b="0" dirty="0" err="1"/>
              <a:t>aktørar</a:t>
            </a:r>
            <a:r>
              <a:rPr lang="nb-NO" b="0" dirty="0"/>
              <a:t>.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vi framsida til </a:t>
            </a:r>
            <a:r>
              <a:rPr lang="nb-NO" dirty="0" err="1"/>
              <a:t>Helsenorge.no</a:t>
            </a:r>
            <a:r>
              <a:rPr lang="nb-NO" dirty="0"/>
              <a:t> via </a:t>
            </a:r>
            <a:r>
              <a:rPr lang="nb-NO" dirty="0" err="1"/>
              <a:t>nettlesar</a:t>
            </a:r>
            <a:r>
              <a:rPr lang="nb-NO" dirty="0"/>
              <a:t> på datamaskin og mobil. For deg som er på jakt etter </a:t>
            </a:r>
            <a:r>
              <a:rPr lang="nb-NO" dirty="0" err="1"/>
              <a:t>open</a:t>
            </a:r>
            <a:r>
              <a:rPr lang="nb-NO" dirty="0"/>
              <a:t> informasjon om ulike tema på Helsenorge, så er dette </a:t>
            </a:r>
            <a:r>
              <a:rPr lang="nb-NO" dirty="0" err="1"/>
              <a:t>tilgjengeleg</a:t>
            </a:r>
            <a:r>
              <a:rPr lang="nb-NO" dirty="0"/>
              <a:t> </a:t>
            </a:r>
            <a:r>
              <a:rPr lang="nb-NO" dirty="0" err="1"/>
              <a:t>utan</a:t>
            </a:r>
            <a:r>
              <a:rPr lang="nb-NO" dirty="0"/>
              <a:t> at du treng å logge inn. Du kan navigere ved å bruke [trykk] menyen eller søkefeltet for å finne </a:t>
            </a:r>
            <a:r>
              <a:rPr lang="nb-NO" dirty="0" err="1"/>
              <a:t>open</a:t>
            </a:r>
            <a:r>
              <a:rPr lang="nb-NO" dirty="0"/>
              <a:t> informasjon. På mobil finn du søkefeltet ved å trykke på Meny.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8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tillegg til å lese kvalitetssikra informasjon, kan du òg bruke </a:t>
            </a:r>
            <a:r>
              <a:rPr lang="nb-NO" dirty="0" err="1"/>
              <a:t>tenester</a:t>
            </a:r>
            <a:r>
              <a:rPr lang="nb-NO" dirty="0"/>
              <a:t> på Helsenorge. For å bruke </a:t>
            </a:r>
            <a:r>
              <a:rPr lang="nb-NO" dirty="0" err="1"/>
              <a:t>tenester</a:t>
            </a:r>
            <a:r>
              <a:rPr lang="nb-NO" dirty="0"/>
              <a:t> på Helsenorge må du logge inn. </a:t>
            </a:r>
          </a:p>
          <a:p>
            <a:endParaRPr lang="nb-NO" dirty="0"/>
          </a:p>
          <a:p>
            <a:r>
              <a:rPr lang="nb-NO" dirty="0"/>
              <a:t>Du kan blant anna [trykk] lese </a:t>
            </a:r>
            <a:r>
              <a:rPr lang="nb-NO" dirty="0" err="1"/>
              <a:t>meldingar</a:t>
            </a:r>
            <a:r>
              <a:rPr lang="nb-NO" dirty="0"/>
              <a:t> og brev </a:t>
            </a:r>
            <a:r>
              <a:rPr lang="nb-NO" dirty="0" err="1"/>
              <a:t>frå</a:t>
            </a:r>
            <a:r>
              <a:rPr lang="nb-NO" dirty="0"/>
              <a:t> </a:t>
            </a:r>
            <a:r>
              <a:rPr lang="nb-NO" dirty="0" err="1"/>
              <a:t>helsetenesta</a:t>
            </a:r>
            <a:r>
              <a:rPr lang="nb-NO" dirty="0"/>
              <a:t>. [trykk] Sjå og fornye </a:t>
            </a:r>
            <a:r>
              <a:rPr lang="nb-NO" dirty="0" err="1"/>
              <a:t>reseptane</a:t>
            </a:r>
            <a:r>
              <a:rPr lang="nb-NO" dirty="0"/>
              <a:t> dine. [trykk] Sjå oversikt over </a:t>
            </a:r>
            <a:r>
              <a:rPr lang="nb-NO" dirty="0" err="1"/>
              <a:t>avtalane</a:t>
            </a:r>
            <a:r>
              <a:rPr lang="nb-NO" dirty="0"/>
              <a:t> dine med </a:t>
            </a:r>
            <a:r>
              <a:rPr lang="nb-NO" dirty="0" err="1"/>
              <a:t>helsetenesta</a:t>
            </a:r>
            <a:r>
              <a:rPr lang="nb-NO" dirty="0"/>
              <a:t>. [trykk] Sjå kor </a:t>
            </a:r>
            <a:r>
              <a:rPr lang="nb-NO" dirty="0" err="1"/>
              <a:t>mykje</a:t>
            </a:r>
            <a:r>
              <a:rPr lang="nb-NO" dirty="0"/>
              <a:t> som står att før du oppnår frikort. [trykk] Og du kan òg byte fastlege. Vi skal gå </a:t>
            </a:r>
            <a:r>
              <a:rPr lang="nb-NO" dirty="0" err="1"/>
              <a:t>meir</a:t>
            </a:r>
            <a:r>
              <a:rPr lang="nb-NO" dirty="0"/>
              <a:t> inn på </a:t>
            </a:r>
            <a:r>
              <a:rPr lang="nb-NO" dirty="0" err="1"/>
              <a:t>nokre</a:t>
            </a:r>
            <a:r>
              <a:rPr lang="nb-NO" dirty="0"/>
              <a:t> av </a:t>
            </a:r>
            <a:r>
              <a:rPr lang="nb-NO" dirty="0" err="1"/>
              <a:t>desse</a:t>
            </a:r>
            <a:r>
              <a:rPr lang="nb-NO" dirty="0"/>
              <a:t> </a:t>
            </a:r>
            <a:r>
              <a:rPr lang="nb-NO" dirty="0" err="1"/>
              <a:t>tenestene</a:t>
            </a:r>
            <a:r>
              <a:rPr lang="nb-NO" dirty="0"/>
              <a:t> </a:t>
            </a:r>
            <a:r>
              <a:rPr lang="nb-NO" dirty="0" err="1"/>
              <a:t>seinare</a:t>
            </a:r>
            <a:r>
              <a:rPr lang="nb-NO" dirty="0"/>
              <a:t> i presentasjonen.</a:t>
            </a:r>
          </a:p>
          <a:p>
            <a:endParaRPr lang="nb-NO" dirty="0"/>
          </a:p>
          <a:p>
            <a:r>
              <a:rPr lang="nb-NO" dirty="0"/>
              <a:t>[trykk] På Helsenorge så har alle </a:t>
            </a:r>
            <a:r>
              <a:rPr lang="nb-NO" dirty="0" err="1"/>
              <a:t>tenestene</a:t>
            </a:r>
            <a:r>
              <a:rPr lang="nb-NO" dirty="0"/>
              <a:t> sin eigen knapp, som ser sånn her ut, og som du kan trykke på for å gå inn på </a:t>
            </a:r>
            <a:r>
              <a:rPr lang="nb-NO" dirty="0" err="1"/>
              <a:t>tenesta</a:t>
            </a:r>
            <a:r>
              <a:rPr lang="nb-NO" dirty="0"/>
              <a:t>.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7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C3845"/>
                </a:solidFill>
                <a:effectLst/>
                <a:uLnTx/>
                <a:uFillTx/>
                <a:latin typeface="+mn-lt"/>
                <a:ea typeface="+mn-ea"/>
                <a:cs typeface="+mn-cs"/>
              </a:rPr>
              <a:t>Det er mange som brukar Helsenorge. [trykk] Helsenorge har </a:t>
            </a:r>
            <a:r>
              <a:rPr kumimoji="0" lang="nb-NO" sz="1200" b="0" i="0" u="none" strike="noStrike" kern="1200" cap="none" spc="0" normalizeH="0" baseline="0" noProof="0" dirty="0" err="1">
                <a:ln>
                  <a:noFill/>
                </a:ln>
                <a:solidFill>
                  <a:srgbClr val="2C3845"/>
                </a:solidFill>
                <a:effectLst/>
                <a:uLnTx/>
                <a:uFillTx/>
                <a:latin typeface="+mn-lt"/>
                <a:ea typeface="+mn-ea"/>
                <a:cs typeface="+mn-cs"/>
              </a:rPr>
              <a:t>meir</a:t>
            </a:r>
            <a:r>
              <a:rPr kumimoji="0" lang="nb-NO" sz="1200" b="0" i="0" u="none" strike="noStrike" kern="1200" cap="none" spc="0" normalizeH="0" baseline="0" noProof="0" dirty="0">
                <a:ln>
                  <a:noFill/>
                </a:ln>
                <a:solidFill>
                  <a:srgbClr val="2C3845"/>
                </a:solidFill>
                <a:effectLst/>
                <a:uLnTx/>
                <a:uFillTx/>
                <a:latin typeface="+mn-lt"/>
                <a:ea typeface="+mn-ea"/>
                <a:cs typeface="+mn-cs"/>
              </a:rPr>
              <a:t> enn 5,5 </a:t>
            </a:r>
            <a:r>
              <a:rPr kumimoji="0" lang="nb-NO" sz="1200" b="0" i="0" u="none" strike="noStrike" kern="1200" cap="none" spc="0" normalizeH="0" baseline="0" noProof="0" dirty="0" err="1">
                <a:ln>
                  <a:noFill/>
                </a:ln>
                <a:solidFill>
                  <a:srgbClr val="2C3845"/>
                </a:solidFill>
                <a:effectLst/>
                <a:uLnTx/>
                <a:uFillTx/>
                <a:latin typeface="+mn-lt"/>
                <a:ea typeface="+mn-ea"/>
                <a:cs typeface="+mn-cs"/>
              </a:rPr>
              <a:t>millionar</a:t>
            </a:r>
            <a:r>
              <a:rPr kumimoji="0" lang="nb-NO" sz="1200" b="0" i="0" u="none" strike="noStrike" kern="1200" cap="none" spc="0" normalizeH="0" baseline="0" noProof="0" dirty="0">
                <a:ln>
                  <a:noFill/>
                </a:ln>
                <a:solidFill>
                  <a:srgbClr val="2C3845"/>
                </a:solidFill>
                <a:effectLst/>
                <a:uLnTx/>
                <a:uFillTx/>
                <a:latin typeface="+mn-lt"/>
                <a:ea typeface="+mn-ea"/>
                <a:cs typeface="+mn-cs"/>
              </a:rPr>
              <a:t> registrerte </a:t>
            </a:r>
            <a:r>
              <a:rPr kumimoji="0" lang="nb-NO" sz="1200" b="0" i="0" u="none" strike="noStrike" kern="1200" cap="none" spc="0" normalizeH="0" baseline="0" noProof="0" dirty="0" err="1">
                <a:ln>
                  <a:noFill/>
                </a:ln>
                <a:solidFill>
                  <a:srgbClr val="2C3845"/>
                </a:solidFill>
                <a:effectLst/>
                <a:uLnTx/>
                <a:uFillTx/>
                <a:latin typeface="+mn-lt"/>
                <a:ea typeface="+mn-ea"/>
                <a:cs typeface="+mn-cs"/>
              </a:rPr>
              <a:t>brukarar</a:t>
            </a:r>
            <a:r>
              <a:rPr kumimoji="0" lang="nb-NO" sz="1200" b="0" i="0" u="none" strike="noStrike" kern="1200" cap="none" spc="0" normalizeH="0" baseline="0" noProof="0" dirty="0">
                <a:ln>
                  <a:noFill/>
                </a:ln>
                <a:solidFill>
                  <a:srgbClr val="2C3845"/>
                </a:solidFill>
                <a:effectLst/>
                <a:uLnTx/>
                <a:uFillTx/>
                <a:latin typeface="+mn-lt"/>
                <a:ea typeface="+mn-ea"/>
                <a:cs typeface="+mn-cs"/>
              </a:rPr>
              <a:t>. Dette er både </a:t>
            </a:r>
            <a:r>
              <a:rPr kumimoji="0" lang="nb-NO" sz="1200" b="0" i="0" u="none" strike="noStrike" kern="1200" cap="none" spc="0" normalizeH="0" baseline="0" noProof="0" dirty="0" err="1">
                <a:ln>
                  <a:noFill/>
                </a:ln>
                <a:solidFill>
                  <a:srgbClr val="2C3845"/>
                </a:solidFill>
                <a:effectLst/>
                <a:uLnTx/>
                <a:uFillTx/>
                <a:latin typeface="+mn-lt"/>
                <a:ea typeface="+mn-ea"/>
                <a:cs typeface="+mn-cs"/>
              </a:rPr>
              <a:t>innbyggarar</a:t>
            </a:r>
            <a:r>
              <a:rPr kumimoji="0" lang="nb-NO" sz="1200" b="0" i="0" u="none" strike="noStrike" kern="1200" cap="none" spc="0" normalizeH="0" baseline="0" noProof="0" dirty="0">
                <a:ln>
                  <a:noFill/>
                </a:ln>
                <a:solidFill>
                  <a:srgbClr val="2C3845"/>
                </a:solidFill>
                <a:effectLst/>
                <a:uLnTx/>
                <a:uFillTx/>
                <a:latin typeface="+mn-lt"/>
                <a:ea typeface="+mn-ea"/>
                <a:cs typeface="+mn-cs"/>
              </a:rPr>
              <a:t> som brukar Helsenorge </a:t>
            </a:r>
            <a:r>
              <a:rPr kumimoji="0" lang="nb-NO" sz="1200" b="0" i="0" u="none" strike="noStrike" kern="1200" cap="none" spc="0" normalizeH="0" baseline="0" noProof="0" dirty="0" err="1">
                <a:ln>
                  <a:noFill/>
                </a:ln>
                <a:solidFill>
                  <a:srgbClr val="2C3845"/>
                </a:solidFill>
                <a:effectLst/>
                <a:uLnTx/>
                <a:uFillTx/>
                <a:latin typeface="+mn-lt"/>
                <a:ea typeface="+mn-ea"/>
                <a:cs typeface="+mn-cs"/>
              </a:rPr>
              <a:t>sjølv</a:t>
            </a:r>
            <a:r>
              <a:rPr kumimoji="0" lang="nb-NO" sz="1200" b="0" i="0" u="none" strike="noStrike" kern="1200" cap="none" spc="0" normalizeH="0" baseline="0" noProof="0" dirty="0">
                <a:ln>
                  <a:noFill/>
                </a:ln>
                <a:solidFill>
                  <a:srgbClr val="2C3845"/>
                </a:solidFill>
                <a:effectLst/>
                <a:uLnTx/>
                <a:uFillTx/>
                <a:latin typeface="+mn-lt"/>
                <a:ea typeface="+mn-ea"/>
                <a:cs typeface="+mn-cs"/>
              </a:rPr>
              <a:t>, og </a:t>
            </a:r>
            <a:r>
              <a:rPr kumimoji="0" lang="nb-NO" sz="1200" b="0" i="0" u="none" strike="noStrike" kern="1200" cap="none" spc="0" normalizeH="0" baseline="0" noProof="0" dirty="0" err="1">
                <a:ln>
                  <a:noFill/>
                </a:ln>
                <a:solidFill>
                  <a:srgbClr val="2C3845"/>
                </a:solidFill>
                <a:effectLst/>
                <a:uLnTx/>
                <a:uFillTx/>
                <a:latin typeface="+mn-lt"/>
                <a:ea typeface="+mn-ea"/>
                <a:cs typeface="+mn-cs"/>
              </a:rPr>
              <a:t>innbyggarar</a:t>
            </a:r>
            <a:r>
              <a:rPr kumimoji="0" lang="nb-NO" sz="1200" b="0" i="0" u="none" strike="noStrike" kern="1200" cap="none" spc="0" normalizeH="0" baseline="0" noProof="0" dirty="0">
                <a:ln>
                  <a:noFill/>
                </a:ln>
                <a:solidFill>
                  <a:srgbClr val="2C3845"/>
                </a:solidFill>
                <a:effectLst/>
                <a:uLnTx/>
                <a:uFillTx/>
                <a:latin typeface="+mn-lt"/>
                <a:ea typeface="+mn-ea"/>
                <a:cs typeface="+mn-cs"/>
              </a:rPr>
              <a:t> som brukar Helsenorge på vegner av andre, til dømes gjennom foreldrerepresentasjon eller fullmakt. </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2C3845"/>
              </a:solidFill>
              <a:effectLst/>
              <a:uLnTx/>
              <a:uFillTx/>
              <a:latin typeface="+mn-lt"/>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C3845"/>
                </a:solidFill>
                <a:effectLst/>
                <a:uLnTx/>
                <a:uFillTx/>
                <a:latin typeface="+mn-lt"/>
                <a:ea typeface="+mn-ea"/>
                <a:cs typeface="+mn-cs"/>
              </a:rPr>
              <a:t>[trykk] Alle </a:t>
            </a:r>
            <a:r>
              <a:rPr kumimoji="0" lang="nb-NO" sz="1200" b="0" i="0" u="none" strike="noStrike" kern="1200" cap="none" spc="0" normalizeH="0" baseline="0" noProof="0" dirty="0" err="1">
                <a:ln>
                  <a:noFill/>
                </a:ln>
                <a:solidFill>
                  <a:srgbClr val="2C3845"/>
                </a:solidFill>
                <a:effectLst/>
                <a:uLnTx/>
                <a:uFillTx/>
                <a:latin typeface="+mn-lt"/>
                <a:ea typeface="+mn-ea"/>
                <a:cs typeface="+mn-cs"/>
              </a:rPr>
              <a:t>regionar</a:t>
            </a:r>
            <a:r>
              <a:rPr kumimoji="0" lang="nb-NO" sz="1200" b="0" i="0" u="none" strike="noStrike" kern="1200" cap="none" spc="0" normalizeH="0" baseline="0" noProof="0" dirty="0">
                <a:ln>
                  <a:noFill/>
                </a:ln>
                <a:solidFill>
                  <a:srgbClr val="2C3845"/>
                </a:solidFill>
                <a:effectLst/>
                <a:uLnTx/>
                <a:uFillTx/>
                <a:latin typeface="+mn-lt"/>
                <a:ea typeface="+mn-ea"/>
                <a:cs typeface="+mn-cs"/>
              </a:rPr>
              <a:t> i </a:t>
            </a:r>
            <a:r>
              <a:rPr kumimoji="0" lang="nb-NO" sz="1200" b="0" i="0" u="none" strike="noStrike" kern="1200" cap="none" spc="0" normalizeH="0" baseline="0" noProof="0" dirty="0" err="1">
                <a:ln>
                  <a:noFill/>
                </a:ln>
                <a:solidFill>
                  <a:srgbClr val="2C3845"/>
                </a:solidFill>
                <a:effectLst/>
                <a:uLnTx/>
                <a:uFillTx/>
                <a:latin typeface="+mn-lt"/>
                <a:ea typeface="+mn-ea"/>
                <a:cs typeface="+mn-cs"/>
              </a:rPr>
              <a:t>Noreg</a:t>
            </a:r>
            <a:r>
              <a:rPr kumimoji="0" lang="nb-NO" sz="1200" b="0" i="0" u="none" strike="noStrike" kern="1200" cap="none" spc="0" normalizeH="0" baseline="0" noProof="0" dirty="0">
                <a:ln>
                  <a:noFill/>
                </a:ln>
                <a:solidFill>
                  <a:srgbClr val="2C3845"/>
                </a:solidFill>
                <a:effectLst/>
                <a:uLnTx/>
                <a:uFillTx/>
                <a:latin typeface="+mn-lt"/>
                <a:ea typeface="+mn-ea"/>
                <a:cs typeface="+mn-cs"/>
              </a:rPr>
              <a:t>, altså Helse nord, Helse Midt-</a:t>
            </a:r>
            <a:r>
              <a:rPr kumimoji="0" lang="nb-NO" sz="1200" b="0" i="0" u="none" strike="noStrike" kern="1200" cap="none" spc="0" normalizeH="0" baseline="0" noProof="0" dirty="0" err="1">
                <a:ln>
                  <a:noFill/>
                </a:ln>
                <a:solidFill>
                  <a:srgbClr val="2C3845"/>
                </a:solidFill>
                <a:effectLst/>
                <a:uLnTx/>
                <a:uFillTx/>
                <a:latin typeface="+mn-lt"/>
                <a:ea typeface="+mn-ea"/>
                <a:cs typeface="+mn-cs"/>
              </a:rPr>
              <a:t>Noreg</a:t>
            </a:r>
            <a:r>
              <a:rPr kumimoji="0" lang="nb-NO" sz="1200" b="0" i="0" u="none" strike="noStrike" kern="1200" cap="none" spc="0" normalizeH="0" baseline="0" noProof="0" dirty="0">
                <a:ln>
                  <a:noFill/>
                </a:ln>
                <a:solidFill>
                  <a:srgbClr val="2C3845"/>
                </a:solidFill>
                <a:effectLst/>
                <a:uLnTx/>
                <a:uFillTx/>
                <a:latin typeface="+mn-lt"/>
                <a:ea typeface="+mn-ea"/>
                <a:cs typeface="+mn-cs"/>
              </a:rPr>
              <a:t>, Helse Vest og Helse sør-aust, tilbyr i dag </a:t>
            </a:r>
            <a:r>
              <a:rPr kumimoji="0" lang="nb-NO" sz="1200" b="0" i="0" u="none" strike="noStrike" kern="1200" cap="none" spc="0" normalizeH="0" baseline="0" noProof="0" dirty="0" err="1">
                <a:ln>
                  <a:noFill/>
                </a:ln>
                <a:solidFill>
                  <a:srgbClr val="2C3845"/>
                </a:solidFill>
                <a:effectLst/>
                <a:uLnTx/>
                <a:uFillTx/>
                <a:latin typeface="+mn-lt"/>
                <a:ea typeface="+mn-ea"/>
                <a:cs typeface="+mn-cs"/>
              </a:rPr>
              <a:t>fleire</a:t>
            </a:r>
            <a:r>
              <a:rPr kumimoji="0" lang="nb-NO" sz="1200" b="0" i="0" u="none" strike="noStrike" kern="1200" cap="none" spc="0" normalizeH="0" baseline="0" noProof="0" dirty="0">
                <a:ln>
                  <a:noFill/>
                </a:ln>
                <a:solidFill>
                  <a:srgbClr val="2C3845"/>
                </a:solidFill>
                <a:effectLst/>
                <a:uLnTx/>
                <a:uFillTx/>
                <a:latin typeface="+mn-lt"/>
                <a:ea typeface="+mn-ea"/>
                <a:cs typeface="+mn-cs"/>
              </a:rPr>
              <a:t> </a:t>
            </a:r>
            <a:r>
              <a:rPr kumimoji="0" lang="nb-NO" sz="1200" b="0" i="0" u="none" strike="noStrike" kern="1200" cap="none" spc="0" normalizeH="0" baseline="0" noProof="0" dirty="0" err="1">
                <a:ln>
                  <a:noFill/>
                </a:ln>
                <a:solidFill>
                  <a:srgbClr val="2C3845"/>
                </a:solidFill>
                <a:effectLst/>
                <a:uLnTx/>
                <a:uFillTx/>
                <a:latin typeface="+mn-lt"/>
                <a:ea typeface="+mn-ea"/>
                <a:cs typeface="+mn-cs"/>
              </a:rPr>
              <a:t>tenester</a:t>
            </a:r>
            <a:r>
              <a:rPr kumimoji="0" lang="nb-NO" sz="1200" b="0" i="0" u="none" strike="noStrike" kern="1200" cap="none" spc="0" normalizeH="0" baseline="0" noProof="0" dirty="0">
                <a:ln>
                  <a:noFill/>
                </a:ln>
                <a:solidFill>
                  <a:srgbClr val="2C3845"/>
                </a:solidFill>
                <a:effectLst/>
                <a:uLnTx/>
                <a:uFillTx/>
                <a:latin typeface="+mn-lt"/>
                <a:ea typeface="+mn-ea"/>
                <a:cs typeface="+mn-cs"/>
              </a:rPr>
              <a:t>, og [trykk] over 95% av </a:t>
            </a:r>
            <a:r>
              <a:rPr kumimoji="0" lang="nb-NO" sz="1200" b="0" i="0" u="none" strike="noStrike" kern="1200" cap="none" spc="0" normalizeH="0" baseline="0" noProof="0" dirty="0" err="1">
                <a:ln>
                  <a:noFill/>
                </a:ln>
                <a:solidFill>
                  <a:srgbClr val="2C3845"/>
                </a:solidFill>
                <a:effectLst/>
                <a:uLnTx/>
                <a:uFillTx/>
                <a:latin typeface="+mn-lt"/>
                <a:ea typeface="+mn-ea"/>
                <a:cs typeface="+mn-cs"/>
              </a:rPr>
              <a:t>fastlegane</a:t>
            </a:r>
            <a:r>
              <a:rPr kumimoji="0" lang="nb-NO" sz="1200" b="0" i="0" u="none" strike="noStrike" kern="1200" cap="none" spc="0" normalizeH="0" baseline="0" noProof="0" dirty="0">
                <a:ln>
                  <a:noFill/>
                </a:ln>
                <a:solidFill>
                  <a:srgbClr val="2C3845"/>
                </a:solidFill>
                <a:effectLst/>
                <a:uLnTx/>
                <a:uFillTx/>
                <a:latin typeface="+mn-lt"/>
                <a:ea typeface="+mn-ea"/>
                <a:cs typeface="+mn-cs"/>
              </a:rPr>
              <a:t> tilbyr </a:t>
            </a:r>
            <a:r>
              <a:rPr kumimoji="0" lang="nb-NO" sz="1200" b="0" i="0" u="none" strike="noStrike" kern="1200" cap="none" spc="0" normalizeH="0" baseline="0" noProof="0" dirty="0" err="1">
                <a:ln>
                  <a:noFill/>
                </a:ln>
                <a:solidFill>
                  <a:srgbClr val="2C3845"/>
                </a:solidFill>
                <a:effectLst/>
                <a:uLnTx/>
                <a:uFillTx/>
                <a:latin typeface="+mn-lt"/>
                <a:ea typeface="+mn-ea"/>
                <a:cs typeface="+mn-cs"/>
              </a:rPr>
              <a:t>tenester</a:t>
            </a:r>
            <a:r>
              <a:rPr kumimoji="0" lang="nb-NO" sz="1200" b="0" i="0" u="none" strike="noStrike" kern="1200" cap="none" spc="0" normalizeH="0" baseline="0" noProof="0" dirty="0">
                <a:ln>
                  <a:noFill/>
                </a:ln>
                <a:solidFill>
                  <a:srgbClr val="2C3845"/>
                </a:solidFill>
                <a:effectLst/>
                <a:uLnTx/>
                <a:uFillTx/>
                <a:latin typeface="+mn-lt"/>
                <a:ea typeface="+mn-ea"/>
                <a:cs typeface="+mn-cs"/>
              </a:rPr>
              <a:t> på Helsenorge. Det er som </a:t>
            </a:r>
            <a:r>
              <a:rPr kumimoji="0" lang="nb-NO" sz="1200" b="0" i="0" u="none" strike="noStrike" kern="1200" cap="none" spc="0" normalizeH="0" baseline="0" noProof="0" dirty="0" err="1">
                <a:ln>
                  <a:noFill/>
                </a:ln>
                <a:solidFill>
                  <a:srgbClr val="2C3845"/>
                </a:solidFill>
                <a:effectLst/>
                <a:uLnTx/>
                <a:uFillTx/>
                <a:latin typeface="+mn-lt"/>
                <a:ea typeface="+mn-ea"/>
                <a:cs typeface="+mn-cs"/>
              </a:rPr>
              <a:t>nemnde</a:t>
            </a:r>
            <a:r>
              <a:rPr kumimoji="0" lang="nb-NO" sz="1200" b="0" i="0" u="none" strike="noStrike" kern="1200" cap="none" spc="0" normalizeH="0" baseline="0" noProof="0" dirty="0">
                <a:ln>
                  <a:noFill/>
                </a:ln>
                <a:solidFill>
                  <a:srgbClr val="2C3845"/>
                </a:solidFill>
                <a:effectLst/>
                <a:uLnTx/>
                <a:uFillTx/>
                <a:latin typeface="+mn-lt"/>
                <a:ea typeface="+mn-ea"/>
                <a:cs typeface="+mn-cs"/>
              </a:rPr>
              <a:t> </a:t>
            </a:r>
            <a:r>
              <a:rPr kumimoji="0" lang="nb-NO" sz="1200" b="0" i="0" u="none" strike="noStrike" kern="1200" cap="none" spc="0" normalizeH="0" baseline="0" noProof="0" dirty="0" err="1">
                <a:ln>
                  <a:noFill/>
                </a:ln>
                <a:solidFill>
                  <a:srgbClr val="2C3845"/>
                </a:solidFill>
                <a:effectLst/>
                <a:uLnTx/>
                <a:uFillTx/>
                <a:latin typeface="+mn-lt"/>
                <a:ea typeface="+mn-ea"/>
                <a:cs typeface="+mn-cs"/>
              </a:rPr>
              <a:t>ulikskapar</a:t>
            </a:r>
            <a:r>
              <a:rPr kumimoji="0" lang="nb-NO" sz="1200" b="0" i="0" u="none" strike="noStrike" kern="1200" cap="none" spc="0" normalizeH="0" baseline="0" noProof="0" dirty="0">
                <a:ln>
                  <a:noFill/>
                </a:ln>
                <a:solidFill>
                  <a:srgbClr val="2C3845"/>
                </a:solidFill>
                <a:effectLst/>
                <a:uLnTx/>
                <a:uFillTx/>
                <a:latin typeface="+mn-lt"/>
                <a:ea typeface="+mn-ea"/>
                <a:cs typeface="+mn-cs"/>
              </a:rPr>
              <a:t> i Helsenorgetilbudet avhengig av kvar i landet du bur, og kva </a:t>
            </a:r>
            <a:r>
              <a:rPr kumimoji="0" lang="nb-NO" sz="1200" b="0" i="0" u="none" strike="noStrike" kern="1200" cap="none" spc="0" normalizeH="0" baseline="0" noProof="0" dirty="0" err="1">
                <a:ln>
                  <a:noFill/>
                </a:ln>
                <a:solidFill>
                  <a:srgbClr val="2C3845"/>
                </a:solidFill>
                <a:effectLst/>
                <a:uLnTx/>
                <a:uFillTx/>
                <a:latin typeface="+mn-lt"/>
                <a:ea typeface="+mn-ea"/>
                <a:cs typeface="+mn-cs"/>
              </a:rPr>
              <a:t>behandlar</a:t>
            </a:r>
            <a:r>
              <a:rPr kumimoji="0" lang="nb-NO" sz="1200" b="0" i="0" u="none" strike="noStrike" kern="1200" cap="none" spc="0" normalizeH="0" baseline="0" noProof="0" dirty="0">
                <a:ln>
                  <a:noFill/>
                </a:ln>
                <a:solidFill>
                  <a:srgbClr val="2C3845"/>
                </a:solidFill>
                <a:effectLst/>
                <a:uLnTx/>
                <a:uFillTx/>
                <a:latin typeface="+mn-lt"/>
                <a:ea typeface="+mn-ea"/>
                <a:cs typeface="+mn-cs"/>
              </a:rPr>
              <a:t> du går til. Men det er stadig </a:t>
            </a:r>
            <a:r>
              <a:rPr kumimoji="0" lang="nb-NO" sz="1200" b="0" i="0" u="none" strike="noStrike" kern="1200" cap="none" spc="0" normalizeH="0" baseline="0" noProof="0" dirty="0" err="1">
                <a:ln>
                  <a:noFill/>
                </a:ln>
                <a:solidFill>
                  <a:srgbClr val="2C3845"/>
                </a:solidFill>
                <a:effectLst/>
                <a:uLnTx/>
                <a:uFillTx/>
                <a:latin typeface="+mn-lt"/>
                <a:ea typeface="+mn-ea"/>
                <a:cs typeface="+mn-cs"/>
              </a:rPr>
              <a:t>fleire</a:t>
            </a:r>
            <a:r>
              <a:rPr kumimoji="0" lang="nb-NO" sz="1200" b="0" i="0" u="none" strike="noStrike" kern="1200" cap="none" spc="0" normalizeH="0" baseline="0" noProof="0" dirty="0">
                <a:ln>
                  <a:noFill/>
                </a:ln>
                <a:solidFill>
                  <a:srgbClr val="2C3845"/>
                </a:solidFill>
                <a:effectLst/>
                <a:uLnTx/>
                <a:uFillTx/>
                <a:latin typeface="+mn-lt"/>
                <a:ea typeface="+mn-ea"/>
                <a:cs typeface="+mn-cs"/>
              </a:rPr>
              <a:t> sjukehus og legekontor som tilbyr </a:t>
            </a:r>
            <a:r>
              <a:rPr kumimoji="0" lang="nb-NO" sz="1200" b="0" i="0" u="none" strike="noStrike" kern="1200" cap="none" spc="0" normalizeH="0" baseline="0" noProof="0" dirty="0" err="1">
                <a:ln>
                  <a:noFill/>
                </a:ln>
                <a:solidFill>
                  <a:srgbClr val="2C3845"/>
                </a:solidFill>
                <a:effectLst/>
                <a:uLnTx/>
                <a:uFillTx/>
                <a:latin typeface="+mn-lt"/>
                <a:ea typeface="+mn-ea"/>
                <a:cs typeface="+mn-cs"/>
              </a:rPr>
              <a:t>tenester</a:t>
            </a:r>
            <a:r>
              <a:rPr kumimoji="0" lang="nb-NO" sz="1200" b="0" i="0" u="none" strike="noStrike" kern="1200" cap="none" spc="0" normalizeH="0" baseline="0" noProof="0" dirty="0">
                <a:ln>
                  <a:noFill/>
                </a:ln>
                <a:solidFill>
                  <a:srgbClr val="2C3845"/>
                </a:solidFill>
                <a:effectLst/>
                <a:uLnTx/>
                <a:uFillTx/>
                <a:latin typeface="+mn-lt"/>
                <a:ea typeface="+mn-ea"/>
                <a:cs typeface="+mn-cs"/>
              </a:rPr>
              <a:t> på Helsenorge.</a:t>
            </a:r>
            <a:endParaRPr lang="en-NO" dirty="0">
              <a:latin typeface="+mn-lt"/>
            </a:endParaRPr>
          </a:p>
        </p:txBody>
      </p:sp>
      <p:sp>
        <p:nvSpPr>
          <p:cNvPr id="4" name="Slide Number Placehold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4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t>Då har vi sett litt på kva Helsenorge er og kva vi kan bruke det til. Det er mange </a:t>
            </a:r>
            <a:r>
              <a:rPr lang="nb-NO" sz="1200" dirty="0" err="1"/>
              <a:t>moglegheiter</a:t>
            </a:r>
            <a:r>
              <a:rPr lang="nb-NO" sz="1200" dirty="0"/>
              <a:t> på Helsenorge, og [trykk] om du skulle ønske hjelp med Helsenorge </a:t>
            </a:r>
            <a:r>
              <a:rPr lang="nb-NO" sz="1200" dirty="0" err="1"/>
              <a:t>seinare</a:t>
            </a:r>
            <a:r>
              <a:rPr lang="nb-NO" sz="1200" dirty="0"/>
              <a:t> så kan du ringe 23 32 70 00. [trykk] Telefonen til Rettleiing Helsenorge er </a:t>
            </a:r>
            <a:r>
              <a:rPr lang="nb-NO" sz="1200" dirty="0" err="1"/>
              <a:t>open</a:t>
            </a:r>
            <a:r>
              <a:rPr lang="nb-NO" sz="1200" dirty="0"/>
              <a:t> </a:t>
            </a:r>
            <a:r>
              <a:rPr lang="nb-NO" sz="1200" dirty="0" err="1"/>
              <a:t>kvardagar</a:t>
            </a:r>
            <a:r>
              <a:rPr lang="nb-NO" sz="1200" dirty="0"/>
              <a:t> mellom 08:00 og 15:30.</a:t>
            </a:r>
            <a:br>
              <a:rPr lang="nb-NO" sz="1200" dirty="0"/>
            </a:br>
            <a:br>
              <a:rPr lang="nb-NO" sz="1200" dirty="0"/>
            </a:br>
            <a:r>
              <a:rPr lang="nb-NO" sz="1200" dirty="0"/>
              <a:t>Rettleiing Helsenorge kan svare på spørsmål om </a:t>
            </a:r>
            <a:r>
              <a:rPr lang="nb-NO" sz="1200" dirty="0" err="1"/>
              <a:t>sjølvbetening</a:t>
            </a:r>
            <a:r>
              <a:rPr lang="nb-NO" sz="1200" dirty="0"/>
              <a:t> og hjelper deg å finne fram på Helsenorge. Rettleiing Helsenorge kan </a:t>
            </a:r>
            <a:r>
              <a:rPr lang="nb-NO" sz="1200" dirty="0" err="1"/>
              <a:t>ikkje</a:t>
            </a:r>
            <a:r>
              <a:rPr lang="nb-NO" sz="1200" dirty="0"/>
              <a:t> logge inn på Helsenorge på vegner av deg. Har du spørsmål om helsesituasjonen din, må du kontakte </a:t>
            </a:r>
            <a:r>
              <a:rPr lang="nb-NO" sz="1200" dirty="0" err="1"/>
              <a:t>behandlaren</a:t>
            </a:r>
            <a:r>
              <a:rPr lang="nb-NO" sz="1200" dirty="0"/>
              <a:t> din.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1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Då skal vi sjå </a:t>
            </a:r>
            <a:r>
              <a:rPr lang="nb-NO" dirty="0" err="1"/>
              <a:t>nærmare</a:t>
            </a:r>
            <a:r>
              <a:rPr lang="nb-NO" dirty="0"/>
              <a:t> på korleis vi </a:t>
            </a:r>
            <a:r>
              <a:rPr lang="nb-NO" dirty="0" err="1"/>
              <a:t>loggar</a:t>
            </a:r>
            <a:r>
              <a:rPr lang="nb-NO" dirty="0"/>
              <a:t> inn på Helsenorge.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16</a:t>
            </a:fld>
            <a:endParaRPr lang="en-NO"/>
          </a:p>
        </p:txBody>
      </p:sp>
    </p:spTree>
    <p:extLst>
      <p:ext uri="{BB962C8B-B14F-4D97-AF65-F5344CB8AC3E}">
        <p14:creationId xmlns:p14="http://schemas.microsoft.com/office/powerpoint/2010/main" val="1690759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logge inn på Helsenorge treng du enten [trykk] ei datamaskin, [trykk] </a:t>
            </a:r>
            <a:r>
              <a:rPr lang="nb-NO" dirty="0" err="1"/>
              <a:t>eit</a:t>
            </a:r>
            <a:r>
              <a:rPr lang="nb-NO" dirty="0"/>
              <a:t> nettbrett eller [trykk] </a:t>
            </a:r>
            <a:r>
              <a:rPr lang="nb-NO" dirty="0" err="1"/>
              <a:t>ein</a:t>
            </a:r>
            <a:r>
              <a:rPr lang="nb-NO" dirty="0"/>
              <a:t> smarttelefon. [trykk] I tillegg til </a:t>
            </a:r>
            <a:r>
              <a:rPr lang="nb-NO" dirty="0" err="1"/>
              <a:t>ein</a:t>
            </a:r>
            <a:r>
              <a:rPr lang="nb-NO" dirty="0"/>
              <a:t> av </a:t>
            </a:r>
            <a:r>
              <a:rPr lang="nb-NO" dirty="0" err="1"/>
              <a:t>desse</a:t>
            </a:r>
            <a:r>
              <a:rPr lang="nb-NO" dirty="0"/>
              <a:t> tinga treng du òg å ha klar [trykk] </a:t>
            </a:r>
            <a:r>
              <a:rPr lang="nb-NO" dirty="0" err="1"/>
              <a:t>ein</a:t>
            </a:r>
            <a:r>
              <a:rPr lang="nb-NO" dirty="0"/>
              <a:t> elektronisk ID. Det kan enten </a:t>
            </a:r>
            <a:r>
              <a:rPr lang="nb-NO" dirty="0" err="1"/>
              <a:t>vere</a:t>
            </a:r>
            <a:r>
              <a:rPr lang="nb-NO" dirty="0"/>
              <a:t> [trykk] </a:t>
            </a:r>
            <a:r>
              <a:rPr lang="nb-NO" dirty="0" err="1"/>
              <a:t>BankID</a:t>
            </a:r>
            <a:r>
              <a:rPr lang="nb-NO" dirty="0"/>
              <a:t>-app, [trykk] </a:t>
            </a:r>
            <a:r>
              <a:rPr lang="nb-NO" dirty="0" err="1"/>
              <a:t>BankID</a:t>
            </a:r>
            <a:r>
              <a:rPr lang="nb-NO" dirty="0"/>
              <a:t> med kodebrikke eller </a:t>
            </a:r>
            <a:r>
              <a:rPr lang="nb-NO" dirty="0" err="1"/>
              <a:t>annan</a:t>
            </a:r>
            <a:r>
              <a:rPr lang="nb-NO" dirty="0"/>
              <a:t> elektronisk ID som </a:t>
            </a:r>
            <a:r>
              <a:rPr lang="nb-NO" dirty="0" err="1"/>
              <a:t>Buypass</a:t>
            </a:r>
            <a:r>
              <a:rPr lang="nb-NO" dirty="0"/>
              <a:t> eller </a:t>
            </a:r>
            <a:r>
              <a:rPr lang="nb-NO" dirty="0" err="1"/>
              <a:t>Commfides</a:t>
            </a:r>
            <a:r>
              <a:rPr lang="nb-NO" dirty="0"/>
              <a:t>. Når du har dette klart, kan du ta første steg for å logge inn.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3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stega du må gjennom for å logge inn på Helsenorge. Med Helsenorge-appen er innlogging </a:t>
            </a:r>
            <a:r>
              <a:rPr lang="nb-NO" dirty="0" err="1"/>
              <a:t>enklare</a:t>
            </a:r>
            <a:r>
              <a:rPr lang="nb-NO" dirty="0"/>
              <a:t> og </a:t>
            </a:r>
            <a:r>
              <a:rPr lang="nb-NO" dirty="0" err="1"/>
              <a:t>raskare</a:t>
            </a:r>
            <a:r>
              <a:rPr lang="nb-NO" dirty="0"/>
              <a:t>, og du skal få høyre </a:t>
            </a:r>
            <a:r>
              <a:rPr lang="nb-NO" dirty="0" err="1"/>
              <a:t>meir</a:t>
            </a:r>
            <a:r>
              <a:rPr lang="nb-NO" dirty="0"/>
              <a:t> om det straks. </a:t>
            </a:r>
          </a:p>
          <a:p>
            <a:endParaRPr lang="nb-NO" dirty="0"/>
          </a:p>
          <a:p>
            <a:r>
              <a:rPr lang="nb-NO" dirty="0"/>
              <a:t>[trykk] </a:t>
            </a:r>
            <a:r>
              <a:rPr lang="nb-NO" dirty="0" err="1"/>
              <a:t>Opn</a:t>
            </a:r>
            <a:r>
              <a:rPr lang="nb-NO" dirty="0"/>
              <a:t> </a:t>
            </a:r>
            <a:r>
              <a:rPr lang="nb-NO" dirty="0" err="1"/>
              <a:t>ein</a:t>
            </a:r>
            <a:r>
              <a:rPr lang="nb-NO" dirty="0"/>
              <a:t> </a:t>
            </a:r>
            <a:r>
              <a:rPr lang="nb-NO" dirty="0" err="1"/>
              <a:t>nettlesar</a:t>
            </a:r>
            <a:r>
              <a:rPr lang="nb-NO" dirty="0"/>
              <a:t>, som til dømes Chrome, Safari, </a:t>
            </a:r>
            <a:r>
              <a:rPr lang="nb-NO" dirty="0" err="1"/>
              <a:t>Firefox</a:t>
            </a:r>
            <a:r>
              <a:rPr lang="nb-NO" dirty="0"/>
              <a:t> eller Edge</a:t>
            </a:r>
          </a:p>
          <a:p>
            <a:r>
              <a:rPr lang="nb-NO" dirty="0"/>
              <a:t>[trykk] Trykk på feltet </a:t>
            </a:r>
            <a:r>
              <a:rPr lang="nb-NO" dirty="0" err="1"/>
              <a:t>øvst</a:t>
            </a:r>
            <a:r>
              <a:rPr lang="nb-NO" dirty="0"/>
              <a:t> i </a:t>
            </a:r>
            <a:r>
              <a:rPr lang="nb-NO" dirty="0" err="1"/>
              <a:t>nettlesaren</a:t>
            </a:r>
            <a:r>
              <a:rPr lang="nb-NO" dirty="0"/>
              <a:t> og skriv </a:t>
            </a:r>
            <a:r>
              <a:rPr lang="nb-NO" dirty="0" err="1"/>
              <a:t>Helsenorge.no</a:t>
            </a:r>
            <a:endParaRPr lang="nb-NO" dirty="0"/>
          </a:p>
          <a:p>
            <a:r>
              <a:rPr lang="nb-NO" dirty="0"/>
              <a:t>[trykk] Trykk Gå eller Enter på tastaturet</a:t>
            </a:r>
          </a:p>
          <a:p>
            <a:r>
              <a:rPr lang="nb-NO" dirty="0"/>
              <a:t>[trykk] På framsida til Helsenorge: trykk på knappen «Logg inn»</a:t>
            </a:r>
          </a:p>
          <a:p>
            <a:r>
              <a:rPr lang="nb-NO" dirty="0"/>
              <a:t>[trykk] Trykk på det alternativet for elektronisk ID som du kjenner til, til dømes </a:t>
            </a:r>
            <a:r>
              <a:rPr lang="nb-NO" dirty="0" err="1"/>
              <a:t>BankID</a:t>
            </a:r>
            <a:endParaRPr lang="nb-NO" dirty="0"/>
          </a:p>
          <a:p>
            <a:r>
              <a:rPr lang="nb-NO" dirty="0"/>
              <a:t>[trykk] Følg </a:t>
            </a:r>
            <a:r>
              <a:rPr lang="nb-NO" dirty="0" err="1"/>
              <a:t>instruksjonane</a:t>
            </a:r>
            <a:r>
              <a:rPr lang="nb-NO" dirty="0"/>
              <a:t> som du får på skjermen for å </a:t>
            </a:r>
            <a:r>
              <a:rPr lang="nb-NO" dirty="0" err="1"/>
              <a:t>kome</a:t>
            </a:r>
            <a:r>
              <a:rPr lang="nb-NO" dirty="0"/>
              <a:t> </a:t>
            </a:r>
            <a:r>
              <a:rPr lang="nb-NO" dirty="0" err="1"/>
              <a:t>vidare</a:t>
            </a:r>
            <a:endParaRPr lang="nb-NO" dirty="0"/>
          </a:p>
          <a:p>
            <a:r>
              <a:rPr lang="nb-NO" dirty="0"/>
              <a:t>[trykk] Når du ser </a:t>
            </a:r>
            <a:r>
              <a:rPr lang="nb-NO" dirty="0" err="1"/>
              <a:t>namnet</a:t>
            </a:r>
            <a:r>
              <a:rPr lang="nb-NO" dirty="0"/>
              <a:t> ditt på Helsenorge, så er du logga inn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18</a:t>
            </a:fld>
            <a:endParaRPr lang="en-NO"/>
          </a:p>
        </p:txBody>
      </p:sp>
    </p:spTree>
    <p:extLst>
      <p:ext uri="{BB962C8B-B14F-4D97-AF65-F5344CB8AC3E}">
        <p14:creationId xmlns:p14="http://schemas.microsoft.com/office/powerpoint/2010/main" val="216082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6C87-A508-ED59-04DF-BCEB094BFF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68B205D-5D6B-A1C8-0D7D-0D9D0C4FA4D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22DA545-C760-4D84-71BD-C3A94964BEB0}"/>
              </a:ext>
            </a:extLst>
          </p:cNvPr>
          <p:cNvSpPr>
            <a:spLocks noGrp="1"/>
          </p:cNvSpPr>
          <p:nvPr>
            <p:ph type="body" idx="1"/>
          </p:nvPr>
        </p:nvSpPr>
        <p:spPr/>
        <p:txBody>
          <a:bodyPr/>
          <a:lstStyle/>
          <a:p>
            <a:r>
              <a:rPr lang="nb-NO" sz="1200" dirty="0"/>
              <a:t>Når du skal logge inn på Helsenorge, </a:t>
            </a:r>
            <a:r>
              <a:rPr lang="nb-NO" sz="1200" dirty="0" err="1"/>
              <a:t>startar</a:t>
            </a:r>
            <a:r>
              <a:rPr lang="nb-NO" sz="1200" dirty="0"/>
              <a:t> du med å </a:t>
            </a:r>
            <a:r>
              <a:rPr lang="nb-NO" sz="1200" dirty="0" err="1"/>
              <a:t>opne</a:t>
            </a:r>
            <a:r>
              <a:rPr lang="nb-NO" sz="1200" dirty="0"/>
              <a:t> </a:t>
            </a:r>
            <a:r>
              <a:rPr lang="nb-NO" sz="1200" dirty="0" err="1"/>
              <a:t>ein</a:t>
            </a:r>
            <a:r>
              <a:rPr lang="nb-NO" sz="1200" dirty="0"/>
              <a:t> </a:t>
            </a:r>
            <a:r>
              <a:rPr lang="nb-NO" sz="1200" dirty="0" err="1"/>
              <a:t>nettlesar</a:t>
            </a:r>
            <a:r>
              <a:rPr lang="nb-NO" sz="1200" dirty="0"/>
              <a:t>. </a:t>
            </a:r>
            <a:r>
              <a:rPr lang="nb-NO" sz="1200" dirty="0" err="1"/>
              <a:t>Ein</a:t>
            </a:r>
            <a:r>
              <a:rPr lang="nb-NO" sz="1200" dirty="0"/>
              <a:t> </a:t>
            </a:r>
            <a:r>
              <a:rPr lang="nb-NO" sz="1200" dirty="0" err="1"/>
              <a:t>nettlesar</a:t>
            </a:r>
            <a:r>
              <a:rPr lang="nb-NO" sz="1200" dirty="0"/>
              <a:t> er der du kan søke på internett, og </a:t>
            </a:r>
            <a:r>
              <a:rPr lang="nb-NO" sz="1200" dirty="0" err="1"/>
              <a:t>heiter</a:t>
            </a:r>
            <a:r>
              <a:rPr lang="nb-NO" sz="1200" dirty="0"/>
              <a:t> enten Chrome, Safari, </a:t>
            </a:r>
            <a:r>
              <a:rPr lang="nb-NO" sz="1200" dirty="0" err="1"/>
              <a:t>Firefox</a:t>
            </a:r>
            <a:r>
              <a:rPr lang="nb-NO" sz="1200" dirty="0"/>
              <a:t> eller Edge. [trykk] Her ser vi </a:t>
            </a:r>
            <a:r>
              <a:rPr lang="nb-NO" sz="1200" dirty="0" err="1"/>
              <a:t>eit</a:t>
            </a:r>
            <a:r>
              <a:rPr lang="nb-NO" sz="1200" dirty="0"/>
              <a:t> døme på </a:t>
            </a:r>
            <a:r>
              <a:rPr lang="nb-NO" sz="1200" dirty="0" err="1"/>
              <a:t>ein</a:t>
            </a:r>
            <a:r>
              <a:rPr lang="nb-NO" sz="1200" dirty="0"/>
              <a:t> </a:t>
            </a:r>
            <a:r>
              <a:rPr lang="nb-NO" sz="1200" dirty="0" err="1"/>
              <a:t>nettlesar</a:t>
            </a:r>
            <a:r>
              <a:rPr lang="nb-NO" sz="1200" dirty="0"/>
              <a:t> på datamaskin og på mobil. [trykk] Trykk på feltet </a:t>
            </a:r>
            <a:r>
              <a:rPr lang="nb-NO" sz="1200" dirty="0" err="1"/>
              <a:t>øvst</a:t>
            </a:r>
            <a:r>
              <a:rPr lang="nb-NO" sz="1200" dirty="0"/>
              <a:t> i </a:t>
            </a:r>
            <a:r>
              <a:rPr lang="nb-NO" sz="1200" dirty="0" err="1"/>
              <a:t>nettlesaren</a:t>
            </a:r>
            <a:r>
              <a:rPr lang="nb-NO" sz="1200" dirty="0"/>
              <a:t>. [trykk] I dette feltet skriv du: </a:t>
            </a:r>
            <a:r>
              <a:rPr lang="nb-NO" sz="1200" dirty="0" err="1"/>
              <a:t>Helsenorge.no</a:t>
            </a:r>
            <a:r>
              <a:rPr lang="nb-NO" sz="1200" dirty="0"/>
              <a:t>. Trykk Gå eller Enter på tastaturet.</a:t>
            </a:r>
            <a:endParaRPr lang="nb-NO" dirty="0"/>
          </a:p>
        </p:txBody>
      </p:sp>
      <p:sp>
        <p:nvSpPr>
          <p:cNvPr id="4" name="Plassholder for lysbildenummer 3">
            <a:extLst>
              <a:ext uri="{FF2B5EF4-FFF2-40B4-BE49-F238E27FC236}">
                <a16:creationId xmlns:a16="http://schemas.microsoft.com/office/drawing/2014/main" id="{156F2493-1B58-0B68-849C-0D403EC9E3E9}"/>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Då har vi </a:t>
            </a:r>
            <a:r>
              <a:rPr lang="nb-NO" sz="1200" dirty="0" err="1"/>
              <a:t>kome</a:t>
            </a:r>
            <a:r>
              <a:rPr lang="nb-NO" sz="1200" dirty="0"/>
              <a:t> inn på framsida på </a:t>
            </a:r>
            <a:r>
              <a:rPr lang="nb-NO" sz="1200" dirty="0" err="1"/>
              <a:t>Helsenorge.no</a:t>
            </a:r>
            <a:r>
              <a:rPr lang="nb-NO" sz="1200" dirty="0"/>
              <a:t>, som ser sånn her ut. Trykk på knappen som </a:t>
            </a:r>
            <a:r>
              <a:rPr lang="nb-NO" sz="1200" dirty="0" err="1"/>
              <a:t>heiter</a:t>
            </a:r>
            <a:r>
              <a:rPr lang="nb-NO" sz="1200" dirty="0"/>
              <a:t> «Logg inn», som du finn </a:t>
            </a:r>
            <a:r>
              <a:rPr lang="nb-NO" sz="1200" dirty="0" err="1"/>
              <a:t>øvst</a:t>
            </a:r>
            <a:r>
              <a:rPr lang="nb-NO" sz="1200" dirty="0"/>
              <a:t> på </a:t>
            </a:r>
            <a:r>
              <a:rPr lang="nb-NO" sz="1200" dirty="0" err="1"/>
              <a:t>sidan</a:t>
            </a:r>
            <a:r>
              <a:rPr lang="nb-NO" sz="1200" dirty="0"/>
              <a:t>, både [trykk] på datamaskina og på mobilen.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denne opplæringa skal vi gå gjennom: </a:t>
            </a:r>
          </a:p>
          <a:p>
            <a:r>
              <a:rPr lang="nb-NO" dirty="0"/>
              <a:t>[trykk] Kva Helsenorge er og kva vi kan </a:t>
            </a:r>
            <a:r>
              <a:rPr lang="nb-NO" dirty="0" err="1"/>
              <a:t>gjere</a:t>
            </a:r>
            <a:r>
              <a:rPr lang="nb-NO" dirty="0"/>
              <a:t> der</a:t>
            </a:r>
          </a:p>
          <a:p>
            <a:r>
              <a:rPr lang="nb-NO" dirty="0"/>
              <a:t>[trykk] Korleis logge inn på Helsenorge</a:t>
            </a:r>
          </a:p>
          <a:p>
            <a:r>
              <a:rPr lang="nb-NO" dirty="0"/>
              <a:t>[trykk] Nettryggleik, personvern og «unngå svindel – logg deg inn»</a:t>
            </a:r>
          </a:p>
          <a:p>
            <a:r>
              <a:rPr lang="nb-NO" dirty="0"/>
              <a:t>[trykk] Fullmakt og representasjon</a:t>
            </a:r>
          </a:p>
          <a:p>
            <a:r>
              <a:rPr lang="nb-NO" dirty="0"/>
              <a:t>[trykk] Om bruk av </a:t>
            </a:r>
            <a:r>
              <a:rPr lang="nb-NO" dirty="0" err="1"/>
              <a:t>tenester</a:t>
            </a:r>
            <a:r>
              <a:rPr lang="nb-NO" dirty="0"/>
              <a:t> på Helsenorge</a:t>
            </a:r>
          </a:p>
          <a:p>
            <a:endParaRPr lang="nb-NO" dirty="0"/>
          </a:p>
          <a:p>
            <a:r>
              <a:rPr lang="nb-NO" dirty="0"/>
              <a:t>Etter presentasjonen kan du få [trykk] prøve </a:t>
            </a:r>
            <a:r>
              <a:rPr lang="nb-NO" dirty="0" err="1"/>
              <a:t>nokre</a:t>
            </a:r>
            <a:r>
              <a:rPr lang="nb-NO" dirty="0"/>
              <a:t> praktiske </a:t>
            </a:r>
            <a:r>
              <a:rPr lang="nb-NO" dirty="0" err="1"/>
              <a:t>oppgåver</a:t>
            </a:r>
            <a:r>
              <a:rPr lang="nb-NO" dirty="0"/>
              <a:t> på Helsenorge, om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a:t>
            </a:fld>
            <a:endParaRPr lang="en-NO"/>
          </a:p>
        </p:txBody>
      </p:sp>
    </p:spTree>
    <p:extLst>
      <p:ext uri="{BB962C8B-B14F-4D97-AF65-F5344CB8AC3E}">
        <p14:creationId xmlns:p14="http://schemas.microsoft.com/office/powerpoint/2010/main" val="7352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cs typeface="Calibri"/>
              </a:rPr>
              <a:t>Trykk på det alternativet for elektronisk ID som du kjenner til, til dømes </a:t>
            </a:r>
            <a:r>
              <a:rPr lang="nb-NO" sz="1200" dirty="0" err="1">
                <a:cs typeface="Calibri"/>
              </a:rPr>
              <a:t>BankID</a:t>
            </a:r>
            <a:r>
              <a:rPr lang="nb-NO" sz="1200" dirty="0">
                <a:cs typeface="Calibri"/>
              </a:rPr>
              <a:t>. Følg </a:t>
            </a:r>
            <a:r>
              <a:rPr lang="nb-NO" sz="1200" dirty="0" err="1">
                <a:cs typeface="Calibri"/>
              </a:rPr>
              <a:t>instruksjonane</a:t>
            </a:r>
            <a:r>
              <a:rPr lang="nb-NO" sz="1200" dirty="0">
                <a:cs typeface="Calibri"/>
              </a:rPr>
              <a:t> som du får på skjermen for å </a:t>
            </a:r>
            <a:r>
              <a:rPr lang="nb-NO" sz="1200" dirty="0" err="1">
                <a:cs typeface="Calibri"/>
              </a:rPr>
              <a:t>kome</a:t>
            </a:r>
            <a:r>
              <a:rPr lang="nb-NO" sz="1200" dirty="0">
                <a:cs typeface="Calibri"/>
              </a:rPr>
              <a:t> </a:t>
            </a:r>
            <a:r>
              <a:rPr lang="nb-NO" sz="1200" dirty="0" err="1">
                <a:cs typeface="Calibri"/>
              </a:rPr>
              <a:t>vidare</a:t>
            </a:r>
            <a:r>
              <a:rPr lang="nb-NO" sz="1200" dirty="0">
                <a:cs typeface="Calibri"/>
              </a:rPr>
              <a:t>.</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12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dirty="0"/>
              <a:t>Når du ser </a:t>
            </a:r>
            <a:r>
              <a:rPr lang="nb-NO" sz="1200" b="0" dirty="0" err="1"/>
              <a:t>namnet</a:t>
            </a:r>
            <a:r>
              <a:rPr lang="nb-NO" sz="1200" b="0" dirty="0"/>
              <a:t> ditt på Helsenorge er du logga inn. [trykk] Her ser de at testpersonen Kurt Håkon er logga inn på datamaskina og på mobilen.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7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Første gong du </a:t>
            </a:r>
            <a:r>
              <a:rPr lang="nb-NO" dirty="0" err="1"/>
              <a:t>loggar</a:t>
            </a:r>
            <a:r>
              <a:rPr lang="nb-NO" dirty="0"/>
              <a:t> inn på Helsenorge må du samtykke til bruk av Helsenorge. Det er </a:t>
            </a:r>
            <a:r>
              <a:rPr lang="nb-NO" dirty="0" err="1"/>
              <a:t>berre</a:t>
            </a:r>
            <a:r>
              <a:rPr lang="nb-NO" dirty="0"/>
              <a:t> du som har tilgang til </a:t>
            </a:r>
            <a:r>
              <a:rPr lang="nb-NO" dirty="0" err="1"/>
              <a:t>helseopplysningane</a:t>
            </a:r>
            <a:r>
              <a:rPr lang="nb-NO" dirty="0"/>
              <a:t> dine på Helsenorge, med mindre du vel å gi andre fullmakt til å bruke </a:t>
            </a:r>
            <a:r>
              <a:rPr lang="nb-NO" dirty="0" err="1"/>
              <a:t>tenestene</a:t>
            </a:r>
            <a:r>
              <a:rPr lang="nb-NO" dirty="0"/>
              <a:t> på dine vegner.  </a:t>
            </a:r>
          </a:p>
          <a:p>
            <a:endParaRPr lang="nb-NO" dirty="0"/>
          </a:p>
          <a:p>
            <a:r>
              <a:rPr lang="nb-NO" dirty="0"/>
              <a:t>[trykk] Du kan </a:t>
            </a:r>
            <a:r>
              <a:rPr lang="nb-NO" dirty="0" err="1"/>
              <a:t>velje</a:t>
            </a:r>
            <a:r>
              <a:rPr lang="nb-NO" dirty="0"/>
              <a:t> mellom tre ulike samtykkenivå: basis, basis+ og full tilgang. [trykk] Dei aller fleste vel samtykkenivå «full tilgang». Full tilgang gir deg tilgang til alle </a:t>
            </a:r>
            <a:r>
              <a:rPr lang="nb-NO" dirty="0" err="1"/>
              <a:t>tenestene</a:t>
            </a:r>
            <a:r>
              <a:rPr lang="nb-NO" dirty="0"/>
              <a:t> på Helsenorge. </a:t>
            </a:r>
          </a:p>
          <a:p>
            <a:endParaRPr lang="nb-NO" dirty="0"/>
          </a:p>
          <a:p>
            <a:r>
              <a:rPr lang="nb-NO" dirty="0"/>
              <a:t>[trykk] Du kan når som helst endre eller trekke samtykke ditt. </a:t>
            </a:r>
          </a:p>
          <a:p>
            <a:endParaRPr lang="nb-NO" dirty="0"/>
          </a:p>
          <a:p>
            <a:r>
              <a:rPr lang="nb-NO" dirty="0"/>
              <a:t>Som vi </a:t>
            </a:r>
            <a:r>
              <a:rPr lang="nb-NO" dirty="0" err="1"/>
              <a:t>fortalde</a:t>
            </a:r>
            <a:r>
              <a:rPr lang="nb-NO" dirty="0"/>
              <a:t> om i starten kan du lese kvalitetssikra informasjon på Helsenorge. For å lese kvalitetssikra informasjon på Helsenorge treng du </a:t>
            </a:r>
            <a:r>
              <a:rPr lang="nb-NO" dirty="0" err="1"/>
              <a:t>ikkje</a:t>
            </a:r>
            <a:r>
              <a:rPr lang="nb-NO" dirty="0"/>
              <a:t> logge inn og samtykke til bruk av Helsenorge. Men for å bruke </a:t>
            </a:r>
            <a:r>
              <a:rPr lang="nb-NO" dirty="0" err="1"/>
              <a:t>tenestene</a:t>
            </a:r>
            <a:r>
              <a:rPr lang="nb-NO" dirty="0"/>
              <a:t> på Helsenorge må du logge inn og samtykke til bruk av Helsenorge.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498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Helsenorge-appen kan du logge inn </a:t>
            </a:r>
            <a:r>
              <a:rPr lang="nb-NO" dirty="0" err="1"/>
              <a:t>enklare</a:t>
            </a:r>
            <a:r>
              <a:rPr lang="nb-NO" dirty="0"/>
              <a:t> og </a:t>
            </a:r>
            <a:r>
              <a:rPr lang="nb-NO" dirty="0" err="1"/>
              <a:t>raskare</a:t>
            </a:r>
            <a:r>
              <a:rPr lang="nb-NO" dirty="0"/>
              <a:t>. [trykk] Du kan laste ned Helsenorge-appen på mobil eller nettbrett. [trykk] Om du aktiverer innlogging med ansiktsgjenkjenning, fingeravtrykk eller kode første gong du </a:t>
            </a:r>
            <a:r>
              <a:rPr lang="nb-NO" dirty="0" err="1"/>
              <a:t>loggar</a:t>
            </a:r>
            <a:r>
              <a:rPr lang="nb-NO" dirty="0"/>
              <a:t> inn i Helsenorge-appen, så slepp du å bruke elektronisk ID kvar gong du </a:t>
            </a:r>
            <a:r>
              <a:rPr lang="nb-NO" dirty="0" err="1"/>
              <a:t>loggar</a:t>
            </a:r>
            <a:r>
              <a:rPr lang="nb-NO" dirty="0"/>
              <a:t> inn. [trykk] Du må fornye innlogging i Helsenorge-appen med elektronisk ID kvar 6. </a:t>
            </a:r>
            <a:r>
              <a:rPr lang="nb-NO" dirty="0" err="1"/>
              <a:t>månad</a:t>
            </a:r>
            <a:r>
              <a:rPr lang="nb-NO" dirty="0"/>
              <a:t>, for at du kan </a:t>
            </a:r>
            <a:r>
              <a:rPr lang="nb-NO" dirty="0" err="1"/>
              <a:t>halde</a:t>
            </a:r>
            <a:r>
              <a:rPr lang="nb-NO" dirty="0"/>
              <a:t> fram med å bruke ansiktsgjenkjenning, fingeravtrykk eller kode. Men </a:t>
            </a:r>
            <a:r>
              <a:rPr lang="nb-NO" dirty="0" err="1"/>
              <a:t>utanom</a:t>
            </a:r>
            <a:r>
              <a:rPr lang="nb-NO" dirty="0"/>
              <a:t> det, så treng du </a:t>
            </a:r>
            <a:r>
              <a:rPr lang="nb-NO" dirty="0" err="1"/>
              <a:t>ikkje</a:t>
            </a:r>
            <a:r>
              <a:rPr lang="nb-NO" dirty="0"/>
              <a:t> finne fram elektronisk ID for å logge inn i Helsenorge-appen, men bruke ansiktet ditt, fingeren eller koden din for å logge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24</a:t>
            </a:fld>
            <a:endParaRPr lang="en-NO"/>
          </a:p>
        </p:txBody>
      </p:sp>
    </p:spTree>
    <p:extLst>
      <p:ext uri="{BB962C8B-B14F-4D97-AF65-F5344CB8AC3E}">
        <p14:creationId xmlns:p14="http://schemas.microsoft.com/office/powerpoint/2010/main" val="158244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stega du må gjennom for å logge inn i Helsenorge-appen første gong, eller etter at du har blitt logga heilt ut, som t.d. etter ei oppdatering. </a:t>
            </a:r>
          </a:p>
          <a:p>
            <a:endParaRPr lang="nb-NO" dirty="0"/>
          </a:p>
          <a:p>
            <a:r>
              <a:rPr lang="nb-NO" dirty="0"/>
              <a:t>1. [trykk] </a:t>
            </a:r>
            <a:r>
              <a:rPr lang="nb-NO" dirty="0" err="1"/>
              <a:t>Opne</a:t>
            </a:r>
            <a:r>
              <a:rPr lang="nb-NO" dirty="0"/>
              <a:t> Helsenorge-appen på mobilen eller nettbrettet</a:t>
            </a:r>
          </a:p>
          <a:p>
            <a:r>
              <a:rPr lang="nb-NO" dirty="0"/>
              <a:t>2. [trykk] Trykk «Logg inn»</a:t>
            </a:r>
          </a:p>
          <a:p>
            <a:r>
              <a:rPr lang="nb-NO" dirty="0"/>
              <a:t>3. [trykk] Trykk på det alternativet for elektronisk ID som du kjenner til, til dømes </a:t>
            </a:r>
            <a:r>
              <a:rPr lang="nb-NO" dirty="0" err="1"/>
              <a:t>BankID</a:t>
            </a:r>
            <a:endParaRPr lang="nb-NO" dirty="0"/>
          </a:p>
          <a:p>
            <a:r>
              <a:rPr lang="nb-NO" dirty="0"/>
              <a:t>4. [trykk] Følg </a:t>
            </a:r>
            <a:r>
              <a:rPr lang="nb-NO" dirty="0" err="1"/>
              <a:t>instruksjonane</a:t>
            </a:r>
            <a:r>
              <a:rPr lang="nb-NO" dirty="0"/>
              <a:t> for elektronisk ID, som du får på skjermen, for å </a:t>
            </a:r>
            <a:r>
              <a:rPr lang="nb-NO" dirty="0" err="1"/>
              <a:t>kome</a:t>
            </a:r>
            <a:r>
              <a:rPr lang="nb-NO" dirty="0"/>
              <a:t> </a:t>
            </a:r>
            <a:r>
              <a:rPr lang="nb-NO" dirty="0" err="1"/>
              <a:t>vidare</a:t>
            </a:r>
            <a:endParaRPr lang="nb-NO" dirty="0"/>
          </a:p>
          <a:p>
            <a:r>
              <a:rPr lang="nb-NO" dirty="0"/>
              <a:t>5. [trykk] Trykk «Hald fram» for å gå til appen og fullføre innlogginga</a:t>
            </a:r>
          </a:p>
          <a:p>
            <a:r>
              <a:rPr lang="nb-NO" dirty="0"/>
              <a:t>6. [trykk] Lag </a:t>
            </a:r>
            <a:r>
              <a:rPr lang="nb-NO" dirty="0" err="1"/>
              <a:t>ein</a:t>
            </a:r>
            <a:r>
              <a:rPr lang="nb-NO" dirty="0"/>
              <a:t> </a:t>
            </a:r>
            <a:r>
              <a:rPr lang="nb-NO" dirty="0" err="1"/>
              <a:t>personleg</a:t>
            </a:r>
            <a:r>
              <a:rPr lang="nb-NO" dirty="0"/>
              <a:t> kode</a:t>
            </a:r>
          </a:p>
          <a:p>
            <a:r>
              <a:rPr lang="nb-NO" dirty="0"/>
              <a:t>7. [trykk] Gjenta </a:t>
            </a:r>
            <a:r>
              <a:rPr lang="nb-NO" dirty="0" err="1"/>
              <a:t>personleg</a:t>
            </a:r>
            <a:r>
              <a:rPr lang="nb-NO" dirty="0"/>
              <a:t> kode</a:t>
            </a:r>
          </a:p>
          <a:p>
            <a:r>
              <a:rPr lang="nb-NO" dirty="0"/>
              <a:t>8. [trykk] Trykk «Aktivum biometri» om du vil aktivere ansiktsgjenkjenning eller fingeravtrykk</a:t>
            </a:r>
          </a:p>
          <a:p>
            <a:r>
              <a:rPr lang="nb-NO" dirty="0"/>
              <a:t>9. [trykk] Når du ser </a:t>
            </a:r>
            <a:r>
              <a:rPr lang="nb-NO" dirty="0" err="1"/>
              <a:t>namnet</a:t>
            </a:r>
            <a:r>
              <a:rPr lang="nb-NO" dirty="0"/>
              <a:t> ditt i Helsenorge-appen, så er du logga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25</a:t>
            </a:fld>
            <a:endParaRPr lang="en-NO"/>
          </a:p>
        </p:txBody>
      </p:sp>
    </p:spTree>
    <p:extLst>
      <p:ext uri="{BB962C8B-B14F-4D97-AF65-F5344CB8AC3E}">
        <p14:creationId xmlns:p14="http://schemas.microsoft.com/office/powerpoint/2010/main" val="19411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har lasta ned Helsenorge-appen og </a:t>
            </a:r>
            <a:r>
              <a:rPr lang="nb-NO" dirty="0" err="1"/>
              <a:t>opna</a:t>
            </a:r>
            <a:r>
              <a:rPr lang="nb-NO" dirty="0"/>
              <a:t> denne, [trykk] trykker du på «Logg inn». [trykk] Trykk så på det alternativet for elektronisk ID som du kjenner til, til dømes </a:t>
            </a:r>
            <a:r>
              <a:rPr lang="nb-NO" dirty="0" err="1"/>
              <a:t>BankID</a:t>
            </a:r>
            <a:r>
              <a:rPr lang="nb-NO" dirty="0"/>
              <a:t>. Følg </a:t>
            </a:r>
            <a:r>
              <a:rPr lang="nb-NO" dirty="0" err="1"/>
              <a:t>instruksjonane</a:t>
            </a:r>
            <a:r>
              <a:rPr lang="nb-NO" dirty="0"/>
              <a:t> for elektronisk ID, som du får på skjermen, for å </a:t>
            </a:r>
            <a:r>
              <a:rPr lang="nb-NO" dirty="0" err="1"/>
              <a:t>kome</a:t>
            </a:r>
            <a:r>
              <a:rPr lang="nb-NO" dirty="0"/>
              <a:t> </a:t>
            </a:r>
            <a:r>
              <a:rPr lang="nb-NO" dirty="0" err="1"/>
              <a:t>vidare</a:t>
            </a:r>
            <a:r>
              <a:rPr lang="nb-NO" dirty="0"/>
              <a:t>. [trykk] Når du kjem til </a:t>
            </a:r>
            <a:r>
              <a:rPr lang="nb-NO" dirty="0" err="1"/>
              <a:t>sidan</a:t>
            </a:r>
            <a:r>
              <a:rPr lang="nb-NO" dirty="0"/>
              <a:t> for å fullføre innlogginga, trykker du på knappen «Hald fram» for å gå til appen og fullføre innlogginga.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26</a:t>
            </a:fld>
            <a:endParaRPr lang="en-NO"/>
          </a:p>
        </p:txBody>
      </p:sp>
    </p:spTree>
    <p:extLst>
      <p:ext uri="{BB962C8B-B14F-4D97-AF65-F5344CB8AC3E}">
        <p14:creationId xmlns:p14="http://schemas.microsoft.com/office/powerpoint/2010/main" val="2307162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Neste steg er [trykk] å lage </a:t>
            </a:r>
            <a:r>
              <a:rPr lang="nb-NO" dirty="0" err="1"/>
              <a:t>ein</a:t>
            </a:r>
            <a:r>
              <a:rPr lang="nb-NO" dirty="0"/>
              <a:t> </a:t>
            </a:r>
            <a:r>
              <a:rPr lang="nb-NO" dirty="0" err="1"/>
              <a:t>personleg</a:t>
            </a:r>
            <a:r>
              <a:rPr lang="nb-NO" dirty="0"/>
              <a:t> kode, som du [trykk] deretter må gjenta. [trykk] Om du ønsker å aktivere ansiktsgjenkjenning eller fingeravtrykk, trykker du på knappen «Aktivum biometri». [trykk] Når du ser </a:t>
            </a:r>
            <a:r>
              <a:rPr lang="nb-NO" dirty="0" err="1"/>
              <a:t>namnet</a:t>
            </a:r>
            <a:r>
              <a:rPr lang="nb-NO" dirty="0"/>
              <a:t> ditt </a:t>
            </a:r>
            <a:r>
              <a:rPr lang="nb-NO" dirty="0" err="1"/>
              <a:t>øvst</a:t>
            </a:r>
            <a:r>
              <a:rPr lang="nb-NO" dirty="0"/>
              <a:t> i Helsenorge-appen, så er du logga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27</a:t>
            </a:fld>
            <a:endParaRPr lang="en-NO"/>
          </a:p>
        </p:txBody>
      </p:sp>
    </p:spTree>
    <p:extLst>
      <p:ext uri="{BB962C8B-B14F-4D97-AF65-F5344CB8AC3E}">
        <p14:creationId xmlns:p14="http://schemas.microsoft.com/office/powerpoint/2010/main" val="1151684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har laga </a:t>
            </a:r>
            <a:r>
              <a:rPr lang="nb-NO" dirty="0" err="1"/>
              <a:t>personleg</a:t>
            </a:r>
            <a:r>
              <a:rPr lang="nb-NO" dirty="0"/>
              <a:t> kode og eventuelt aktivert biometri i Helsenorge-appen, går innlogging </a:t>
            </a:r>
            <a:r>
              <a:rPr lang="nb-NO" dirty="0" err="1"/>
              <a:t>mykje</a:t>
            </a:r>
            <a:r>
              <a:rPr lang="nb-NO" dirty="0"/>
              <a:t> </a:t>
            </a:r>
            <a:r>
              <a:rPr lang="nb-NO" dirty="0" err="1"/>
              <a:t>raskare</a:t>
            </a:r>
            <a:r>
              <a:rPr lang="nb-NO" dirty="0"/>
              <a:t>. </a:t>
            </a:r>
          </a:p>
          <a:p>
            <a:endParaRPr lang="nb-NO" dirty="0"/>
          </a:p>
          <a:p>
            <a:r>
              <a:rPr lang="nb-NO" dirty="0"/>
              <a:t>1. [trykk] </a:t>
            </a:r>
            <a:r>
              <a:rPr lang="nb-NO" dirty="0" err="1"/>
              <a:t>Opne</a:t>
            </a:r>
            <a:r>
              <a:rPr lang="nb-NO" dirty="0"/>
              <a:t> Helsenorge-appen på mobil eller nettbrett</a:t>
            </a:r>
          </a:p>
          <a:p>
            <a:r>
              <a:rPr lang="nb-NO" dirty="0"/>
              <a:t>2. [trykk] Skriv inn </a:t>
            </a:r>
            <a:r>
              <a:rPr lang="nb-NO" dirty="0" err="1"/>
              <a:t>personleg</a:t>
            </a:r>
            <a:r>
              <a:rPr lang="nb-NO" dirty="0"/>
              <a:t> kode eller bruk ansiktsgjenkjenning eller fingeravtrykk</a:t>
            </a:r>
          </a:p>
          <a:p>
            <a:r>
              <a:rPr lang="nb-NO" dirty="0"/>
              <a:t>3. [trykk] Når du ser </a:t>
            </a:r>
            <a:r>
              <a:rPr lang="nb-NO" dirty="0" err="1"/>
              <a:t>namnet</a:t>
            </a:r>
            <a:r>
              <a:rPr lang="nb-NO" dirty="0"/>
              <a:t> ditt i Helsenorge-appen, så er du logga inn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28</a:t>
            </a:fld>
            <a:endParaRPr lang="en-NO"/>
          </a:p>
        </p:txBody>
      </p:sp>
    </p:spTree>
    <p:extLst>
      <p:ext uri="{BB962C8B-B14F-4D97-AF65-F5344CB8AC3E}">
        <p14:creationId xmlns:p14="http://schemas.microsoft.com/office/powerpoint/2010/main" val="2372383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Nettryggleik og personvern er viktig for oss alle i </a:t>
            </a:r>
            <a:r>
              <a:rPr lang="nb-NO" dirty="0" err="1"/>
              <a:t>ein</a:t>
            </a:r>
            <a:r>
              <a:rPr lang="nb-NO" dirty="0"/>
              <a:t> digital </a:t>
            </a:r>
            <a:r>
              <a:rPr lang="nb-NO" dirty="0" err="1"/>
              <a:t>kvardag</a:t>
            </a:r>
            <a:r>
              <a:rPr lang="nb-NO" dirty="0"/>
              <a:t>. No skal vi sjå litt på dette i Helsenorge-</a:t>
            </a:r>
            <a:r>
              <a:rPr lang="nb-NO" dirty="0" err="1"/>
              <a:t>samanheng</a:t>
            </a:r>
            <a:r>
              <a:rPr lang="nb-NO" dirty="0"/>
              <a: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29</a:t>
            </a:fld>
            <a:endParaRPr lang="en-NO"/>
          </a:p>
        </p:txBody>
      </p:sp>
    </p:spTree>
    <p:extLst>
      <p:ext uri="{BB962C8B-B14F-4D97-AF65-F5344CB8AC3E}">
        <p14:creationId xmlns:p14="http://schemas.microsoft.com/office/powerpoint/2010/main" val="3271144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a:t>
            </a:r>
            <a:r>
              <a:rPr lang="nb-NO" dirty="0" err="1"/>
              <a:t>behandlar</a:t>
            </a:r>
            <a:r>
              <a:rPr lang="nb-NO" dirty="0"/>
              <a:t> </a:t>
            </a:r>
            <a:r>
              <a:rPr lang="nb-NO" dirty="0" err="1"/>
              <a:t>personopplysningar</a:t>
            </a:r>
            <a:r>
              <a:rPr lang="nb-NO" dirty="0"/>
              <a:t> på </a:t>
            </a:r>
            <a:r>
              <a:rPr lang="nb-NO" dirty="0" err="1"/>
              <a:t>ein</a:t>
            </a:r>
            <a:r>
              <a:rPr lang="nb-NO" dirty="0"/>
              <a:t> sikker måte og i samsvar med personopplysningslova. </a:t>
            </a:r>
          </a:p>
          <a:p>
            <a:endParaRPr lang="nb-NO" dirty="0"/>
          </a:p>
          <a:p>
            <a:r>
              <a:rPr lang="nb-NO" dirty="0"/>
              <a:t>Dersom du ønsker å ta i bruk </a:t>
            </a:r>
            <a:r>
              <a:rPr lang="nb-NO" dirty="0" err="1"/>
              <a:t>tenestene</a:t>
            </a:r>
            <a:r>
              <a:rPr lang="nb-NO" dirty="0"/>
              <a:t> på </a:t>
            </a:r>
            <a:r>
              <a:rPr lang="nb-NO" dirty="0" err="1"/>
              <a:t>Helsenoregs</a:t>
            </a:r>
            <a:r>
              <a:rPr lang="nb-NO" dirty="0"/>
              <a:t> innlogga sider, treng vi ditt samtykke for å behandle </a:t>
            </a:r>
            <a:r>
              <a:rPr lang="nb-NO" dirty="0" err="1"/>
              <a:t>personopplysningar</a:t>
            </a:r>
            <a:r>
              <a:rPr lang="nb-NO" dirty="0"/>
              <a:t> om deg. Samtykke til behandling av </a:t>
            </a:r>
            <a:r>
              <a:rPr lang="nb-NO" dirty="0" err="1"/>
              <a:t>personopplysningar</a:t>
            </a:r>
            <a:r>
              <a:rPr lang="nb-NO" dirty="0"/>
              <a:t> på Helsenorge er delt i ulike trinn. Det betyr at du kan </a:t>
            </a:r>
            <a:r>
              <a:rPr lang="nb-NO" dirty="0" err="1"/>
              <a:t>velje</a:t>
            </a:r>
            <a:r>
              <a:rPr lang="nb-NO" dirty="0"/>
              <a:t> å samtykke til </a:t>
            </a:r>
            <a:r>
              <a:rPr lang="nb-NO" dirty="0" err="1"/>
              <a:t>nokon</a:t>
            </a:r>
            <a:r>
              <a:rPr lang="nb-NO" dirty="0"/>
              <a:t>, </a:t>
            </a:r>
            <a:r>
              <a:rPr lang="nb-NO" dirty="0" err="1"/>
              <a:t>fleire</a:t>
            </a:r>
            <a:r>
              <a:rPr lang="nb-NO" dirty="0"/>
              <a:t> eller alle </a:t>
            </a:r>
            <a:r>
              <a:rPr lang="nb-NO" dirty="0" err="1"/>
              <a:t>tenestene</a:t>
            </a:r>
            <a:r>
              <a:rPr lang="nb-NO" dirty="0"/>
              <a:t> på Helsenorge. Du kan òg alltid trekke tilbake dette samtykket. </a:t>
            </a:r>
          </a:p>
          <a:p>
            <a:endParaRPr lang="nb-NO" dirty="0"/>
          </a:p>
          <a:p>
            <a:r>
              <a:rPr lang="nb-NO" dirty="0"/>
              <a:t>Du kan lese </a:t>
            </a:r>
            <a:r>
              <a:rPr lang="nb-NO" dirty="0" err="1"/>
              <a:t>meir</a:t>
            </a:r>
            <a:r>
              <a:rPr lang="nb-NO" dirty="0"/>
              <a:t> detaljert om dette og anna knytt til personvern og nettryggleik på </a:t>
            </a:r>
            <a:r>
              <a:rPr lang="nb-NO" dirty="0" err="1"/>
              <a:t>Helsenorge.no</a:t>
            </a:r>
            <a:r>
              <a:rPr lang="nb-NO" dirty="0"/>
              <a:t>.</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30</a:t>
            </a:fld>
            <a:endParaRPr lang="en-NO"/>
          </a:p>
        </p:txBody>
      </p:sp>
    </p:spTree>
    <p:extLst>
      <p:ext uri="{BB962C8B-B14F-4D97-AF65-F5344CB8AC3E}">
        <p14:creationId xmlns:p14="http://schemas.microsoft.com/office/powerpoint/2010/main" val="140242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a:t>
            </a:r>
            <a:r>
              <a:rPr lang="nb-NO" dirty="0" err="1"/>
              <a:t>startar</a:t>
            </a:r>
            <a:r>
              <a:rPr lang="nb-NO" dirty="0"/>
              <a:t> med kva Helsenorge er og kva vi kan </a:t>
            </a:r>
            <a:r>
              <a:rPr lang="nb-NO" dirty="0" err="1"/>
              <a:t>gjere</a:t>
            </a:r>
            <a:r>
              <a:rPr lang="nb-NO" dirty="0"/>
              <a:t> der.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a:t>
            </a:fld>
            <a:endParaRPr lang="en-NO"/>
          </a:p>
        </p:txBody>
      </p:sp>
    </p:spTree>
    <p:extLst>
      <p:ext uri="{BB962C8B-B14F-4D97-AF65-F5344CB8AC3E}">
        <p14:creationId xmlns:p14="http://schemas.microsoft.com/office/powerpoint/2010/main" val="309882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Du </a:t>
            </a:r>
            <a:r>
              <a:rPr lang="nb-NO" dirty="0" err="1"/>
              <a:t>lurar</a:t>
            </a:r>
            <a:r>
              <a:rPr lang="nb-NO" dirty="0"/>
              <a:t> kanskje på kven som har tilgang til din Helsenorge. [trykk] På Helsenorge har du tilgang til informasjon om deg </a:t>
            </a:r>
            <a:r>
              <a:rPr lang="nb-NO" dirty="0" err="1"/>
              <a:t>frå</a:t>
            </a:r>
            <a:r>
              <a:rPr lang="nb-NO" dirty="0"/>
              <a:t> ulike system og register i helsesektoren. [trykk] Det er </a:t>
            </a:r>
            <a:r>
              <a:rPr lang="nb-NO" dirty="0" err="1"/>
              <a:t>berre</a:t>
            </a:r>
            <a:r>
              <a:rPr lang="nb-NO" dirty="0"/>
              <a:t> du, eller </a:t>
            </a:r>
            <a:r>
              <a:rPr lang="nb-NO" dirty="0" err="1"/>
              <a:t>dei</a:t>
            </a:r>
            <a:r>
              <a:rPr lang="nb-NO" dirty="0"/>
              <a:t> du har gitt fullmakt til, som har tilgang til din Helsenorge. [trykk] Helsepersonell har tilgang via journalsystema sine, til </a:t>
            </a:r>
            <a:r>
              <a:rPr lang="nb-NO" dirty="0" err="1"/>
              <a:t>noko</a:t>
            </a:r>
            <a:r>
              <a:rPr lang="nb-NO" dirty="0"/>
              <a:t> av informasjonen du kan lese på din Helsenorge. Det er viktig å presisere at [trykk] helsepersonell </a:t>
            </a:r>
            <a:r>
              <a:rPr lang="nb-NO" dirty="0" err="1"/>
              <a:t>berre</a:t>
            </a:r>
            <a:r>
              <a:rPr lang="nb-NO" dirty="0"/>
              <a:t> kan </a:t>
            </a:r>
            <a:r>
              <a:rPr lang="nb-NO" dirty="0" err="1"/>
              <a:t>opne</a:t>
            </a:r>
            <a:r>
              <a:rPr lang="nb-NO" dirty="0"/>
              <a:t> og sjå informasjon om deg i journalsystema sine om </a:t>
            </a:r>
            <a:r>
              <a:rPr lang="nb-NO" dirty="0" err="1"/>
              <a:t>dei</a:t>
            </a:r>
            <a:r>
              <a:rPr lang="nb-NO" dirty="0"/>
              <a:t> har </a:t>
            </a:r>
            <a:r>
              <a:rPr lang="nb-NO" dirty="0" err="1"/>
              <a:t>tenstleg</a:t>
            </a:r>
            <a:r>
              <a:rPr lang="nb-NO" dirty="0"/>
              <a:t> behov.</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31</a:t>
            </a:fld>
            <a:endParaRPr lang="en-NO"/>
          </a:p>
        </p:txBody>
      </p:sp>
    </p:spTree>
    <p:extLst>
      <p:ext uri="{BB962C8B-B14F-4D97-AF65-F5344CB8AC3E}">
        <p14:creationId xmlns:p14="http://schemas.microsoft.com/office/powerpoint/2010/main" val="24437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Det blir dessverre sendt ut SMS og e-post </a:t>
            </a:r>
            <a:r>
              <a:rPr lang="nb-NO" sz="1200" b="0" dirty="0" err="1"/>
              <a:t>frå</a:t>
            </a:r>
            <a:r>
              <a:rPr lang="nb-NO" sz="1200" b="0" dirty="0"/>
              <a:t> kjelder som gir seg ut for å </a:t>
            </a:r>
            <a:r>
              <a:rPr lang="nb-NO" sz="1200" b="0" dirty="0" err="1"/>
              <a:t>vere</a:t>
            </a:r>
            <a:r>
              <a:rPr lang="nb-NO" sz="1200" b="0" dirty="0"/>
              <a:t> Helsenorge, men som er forsøk på svindel. [trykk] Helsenorge vil aldri be deg om kredittkortinformasjon, </a:t>
            </a:r>
            <a:r>
              <a:rPr lang="nb-NO" sz="1200" b="0" dirty="0" err="1"/>
              <a:t>tryggingskodar</a:t>
            </a:r>
            <a:r>
              <a:rPr lang="nb-NO" sz="1200" b="0" dirty="0"/>
              <a:t> eller kontonummer via SMS eller e-post. [trykk] Helsenorge sender aldri ut lenker i SMS eller e-post. [trykk] For å </a:t>
            </a:r>
            <a:r>
              <a:rPr lang="nb-NO" sz="1200" b="0" dirty="0" err="1"/>
              <a:t>vere</a:t>
            </a:r>
            <a:r>
              <a:rPr lang="nb-NO" sz="1200" b="0" dirty="0"/>
              <a:t> trygg, logg deg alltid inn via Helsenorge-appen eller </a:t>
            </a:r>
            <a:r>
              <a:rPr lang="nb-NO" sz="1200" b="0" dirty="0" err="1"/>
              <a:t>Helsenorge.no</a:t>
            </a:r>
            <a:r>
              <a:rPr lang="nb-NO" sz="1200" b="0" dirty="0"/>
              <a:t>. </a:t>
            </a:r>
          </a:p>
          <a:p>
            <a:endParaRPr lang="nb-NO" sz="1200" b="0" dirty="0"/>
          </a:p>
          <a:p>
            <a:r>
              <a:rPr lang="nb-NO" sz="1200" b="0" dirty="0"/>
              <a:t>[trykk] Her ser de </a:t>
            </a:r>
            <a:r>
              <a:rPr lang="nb-NO" sz="1200" b="0" dirty="0" err="1"/>
              <a:t>eit</a:t>
            </a:r>
            <a:r>
              <a:rPr lang="nb-NO" sz="1200" b="0" dirty="0"/>
              <a:t> døme på svindel på e-post. [trykk] Om vi ser på </a:t>
            </a:r>
            <a:r>
              <a:rPr lang="nb-NO" sz="1200" b="0" dirty="0" err="1"/>
              <a:t>avsendaren</a:t>
            </a:r>
            <a:r>
              <a:rPr lang="nb-NO" sz="1200" b="0" dirty="0"/>
              <a:t>, så er dette ei e-postadresse som </a:t>
            </a:r>
            <a:r>
              <a:rPr lang="nb-NO" sz="1200" b="0" dirty="0" err="1"/>
              <a:t>ikkje</a:t>
            </a:r>
            <a:r>
              <a:rPr lang="nb-NO" sz="1200" b="0" dirty="0"/>
              <a:t> har </a:t>
            </a:r>
            <a:r>
              <a:rPr lang="nb-NO" sz="1200" b="0" dirty="0" err="1"/>
              <a:t>nokon</a:t>
            </a:r>
            <a:r>
              <a:rPr lang="nb-NO" sz="1200" b="0" dirty="0"/>
              <a:t> </a:t>
            </a:r>
            <a:r>
              <a:rPr lang="nb-NO" sz="1200" b="0" dirty="0" err="1"/>
              <a:t>naturleg</a:t>
            </a:r>
            <a:r>
              <a:rPr lang="nb-NO" sz="1200" b="0" dirty="0"/>
              <a:t> kopling til Helsenorge. E-posten </a:t>
            </a:r>
            <a:r>
              <a:rPr lang="nb-NO" sz="1200" b="0" dirty="0" err="1"/>
              <a:t>inneheld</a:t>
            </a:r>
            <a:r>
              <a:rPr lang="nb-NO" sz="1200" b="0" dirty="0"/>
              <a:t> òg [trykk] ei lenke til å logge inn, og </a:t>
            </a:r>
            <a:r>
              <a:rPr lang="nb-NO" sz="1200" b="0" dirty="0" err="1"/>
              <a:t>sidan</a:t>
            </a:r>
            <a:r>
              <a:rPr lang="nb-NO" sz="1200" b="0" dirty="0"/>
              <a:t> Helsenorge aldri sender ut lenker i SMS eller e-post så kan </a:t>
            </a:r>
            <a:r>
              <a:rPr lang="nb-NO" sz="1200" b="0" dirty="0" err="1"/>
              <a:t>ein</a:t>
            </a:r>
            <a:r>
              <a:rPr lang="nb-NO" sz="1200" b="0" dirty="0"/>
              <a:t> sjå etter dette for å bli merksam på om </a:t>
            </a:r>
            <a:r>
              <a:rPr lang="nb-NO" sz="1200" b="0" dirty="0" err="1"/>
              <a:t>noko</a:t>
            </a:r>
            <a:r>
              <a:rPr lang="nb-NO" sz="1200" b="0" dirty="0"/>
              <a:t> er svindel eller </a:t>
            </a:r>
            <a:r>
              <a:rPr lang="nb-NO" sz="1200" b="0" dirty="0" err="1"/>
              <a:t>ikkje</a:t>
            </a:r>
            <a:r>
              <a:rPr lang="nb-NO" sz="1200" b="0" dirty="0"/>
              <a:t>. </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32</a:t>
            </a:fld>
            <a:endParaRPr lang="en-NO"/>
          </a:p>
        </p:txBody>
      </p:sp>
    </p:spTree>
    <p:extLst>
      <p:ext uri="{BB962C8B-B14F-4D97-AF65-F5344CB8AC3E}">
        <p14:creationId xmlns:p14="http://schemas.microsoft.com/office/powerpoint/2010/main" val="1666104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Det er trygt å vite at om du </a:t>
            </a:r>
            <a:r>
              <a:rPr lang="nb-NO" sz="1200" dirty="0" err="1"/>
              <a:t>ikkje</a:t>
            </a:r>
            <a:r>
              <a:rPr lang="nb-NO" sz="1200" dirty="0"/>
              <a:t> </a:t>
            </a:r>
            <a:r>
              <a:rPr lang="nb-NO" sz="1200" dirty="0" err="1"/>
              <a:t>loggar</a:t>
            </a:r>
            <a:r>
              <a:rPr lang="nb-NO" sz="1200" dirty="0"/>
              <a:t> ut av Helsenorge </a:t>
            </a:r>
            <a:r>
              <a:rPr lang="nb-NO" sz="1200" dirty="0" err="1"/>
              <a:t>sjølv</a:t>
            </a:r>
            <a:r>
              <a:rPr lang="nb-NO" sz="1200" dirty="0"/>
              <a:t>, så blir du automatisk logga ut om du </a:t>
            </a:r>
            <a:r>
              <a:rPr lang="nb-NO" sz="1200" dirty="0" err="1"/>
              <a:t>ikkje</a:t>
            </a:r>
            <a:r>
              <a:rPr lang="nb-NO" sz="1200" dirty="0"/>
              <a:t> har </a:t>
            </a:r>
            <a:r>
              <a:rPr lang="nb-NO" sz="1200" dirty="0" err="1"/>
              <a:t>vore</a:t>
            </a:r>
            <a:r>
              <a:rPr lang="nb-NO" sz="1200" dirty="0"/>
              <a:t> aktiv på 30 minutt. [trykk] Då ser du beskjeden «Du var stille ei stund og har blitt logga ut». Så skulle du </a:t>
            </a:r>
            <a:r>
              <a:rPr lang="nb-NO" sz="1200" dirty="0" err="1"/>
              <a:t>gløyme</a:t>
            </a:r>
            <a:r>
              <a:rPr lang="nb-NO" sz="1200" dirty="0"/>
              <a:t> å logge ut, så </a:t>
            </a:r>
            <a:r>
              <a:rPr lang="nb-NO" sz="1200" dirty="0" err="1"/>
              <a:t>loggar</a:t>
            </a:r>
            <a:r>
              <a:rPr lang="nb-NO" sz="1200" dirty="0"/>
              <a:t> Helsenorge ut for deg.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84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Då skal vi gå </a:t>
            </a:r>
            <a:r>
              <a:rPr lang="nb-NO" dirty="0" err="1"/>
              <a:t>meir</a:t>
            </a:r>
            <a:r>
              <a:rPr lang="nb-NO" dirty="0"/>
              <a:t> inn på temaet fullmakt og representasjon. Kanskje du </a:t>
            </a:r>
            <a:r>
              <a:rPr lang="nb-NO" dirty="0" err="1"/>
              <a:t>sjølv</a:t>
            </a:r>
            <a:r>
              <a:rPr lang="nb-NO" dirty="0"/>
              <a:t> ønsker hjelp med Helsenorge av </a:t>
            </a:r>
            <a:r>
              <a:rPr lang="nb-NO" dirty="0" err="1"/>
              <a:t>ein</a:t>
            </a:r>
            <a:r>
              <a:rPr lang="nb-NO" dirty="0"/>
              <a:t> </a:t>
            </a:r>
            <a:r>
              <a:rPr lang="nb-NO" dirty="0" err="1"/>
              <a:t>annan</a:t>
            </a:r>
            <a:r>
              <a:rPr lang="nb-NO" dirty="0"/>
              <a:t>, eller kanskje du ønsker å </a:t>
            </a:r>
            <a:r>
              <a:rPr lang="nb-NO" dirty="0" err="1"/>
              <a:t>vere</a:t>
            </a:r>
            <a:r>
              <a:rPr lang="nb-NO" dirty="0"/>
              <a:t> den personen som hjelper </a:t>
            </a:r>
            <a:r>
              <a:rPr lang="nb-NO" dirty="0" err="1"/>
              <a:t>ein</a:t>
            </a:r>
            <a:r>
              <a:rPr lang="nb-NO" dirty="0"/>
              <a:t> som står deg nær.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34</a:t>
            </a:fld>
            <a:endParaRPr lang="en-NO"/>
          </a:p>
        </p:txBody>
      </p:sp>
    </p:spTree>
    <p:extLst>
      <p:ext uri="{BB962C8B-B14F-4D97-AF65-F5344CB8AC3E}">
        <p14:creationId xmlns:p14="http://schemas.microsoft.com/office/powerpoint/2010/main" val="3250887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solidFill>
                  <a:schemeClr val="accent1"/>
                </a:solidFill>
              </a:rPr>
              <a:t>Det er </a:t>
            </a:r>
            <a:r>
              <a:rPr lang="nb-NO" sz="1200" dirty="0" err="1">
                <a:solidFill>
                  <a:schemeClr val="accent1"/>
                </a:solidFill>
              </a:rPr>
              <a:t>fleire</a:t>
            </a:r>
            <a:r>
              <a:rPr lang="nb-NO" sz="1200" dirty="0">
                <a:solidFill>
                  <a:schemeClr val="accent1"/>
                </a:solidFill>
              </a:rPr>
              <a:t> </a:t>
            </a:r>
            <a:r>
              <a:rPr lang="nb-NO" sz="1200" dirty="0" err="1">
                <a:solidFill>
                  <a:schemeClr val="accent1"/>
                </a:solidFill>
              </a:rPr>
              <a:t>representasjonsmoglegheiter</a:t>
            </a:r>
            <a:r>
              <a:rPr lang="nb-NO" sz="1200" dirty="0">
                <a:solidFill>
                  <a:schemeClr val="accent1"/>
                </a:solidFill>
              </a:rPr>
              <a:t> på Helsenorge; [trykk] foreldrerepresentasjon, [trykk] fullmakt og [trykk] fullmakt når </a:t>
            </a:r>
            <a:r>
              <a:rPr lang="nb-NO" sz="1200" dirty="0" err="1">
                <a:solidFill>
                  <a:schemeClr val="accent1"/>
                </a:solidFill>
              </a:rPr>
              <a:t>nokon</a:t>
            </a:r>
            <a:r>
              <a:rPr lang="nb-NO" sz="1200" dirty="0">
                <a:solidFill>
                  <a:schemeClr val="accent1"/>
                </a:solidFill>
              </a:rPr>
              <a:t> har </a:t>
            </a:r>
            <a:r>
              <a:rPr lang="nb-NO" sz="1200" dirty="0" err="1">
                <a:solidFill>
                  <a:schemeClr val="accent1"/>
                </a:solidFill>
              </a:rPr>
              <a:t>manglande</a:t>
            </a:r>
            <a:r>
              <a:rPr lang="nb-NO" sz="1200" dirty="0">
                <a:solidFill>
                  <a:schemeClr val="accent1"/>
                </a:solidFill>
              </a:rPr>
              <a:t> </a:t>
            </a:r>
            <a:r>
              <a:rPr lang="nb-NO" sz="1200" dirty="0" err="1">
                <a:solidFill>
                  <a:schemeClr val="accent1"/>
                </a:solidFill>
              </a:rPr>
              <a:t>helserettsleg</a:t>
            </a:r>
            <a:r>
              <a:rPr lang="nb-NO" sz="1200" dirty="0">
                <a:solidFill>
                  <a:schemeClr val="accent1"/>
                </a:solidFill>
              </a:rPr>
              <a:t> samtykkekompetanse. </a:t>
            </a:r>
            <a:r>
              <a:rPr lang="nb-NO" sz="1200" dirty="0" err="1">
                <a:solidFill>
                  <a:schemeClr val="accent1"/>
                </a:solidFill>
              </a:rPr>
              <a:t>Ca</a:t>
            </a:r>
            <a:r>
              <a:rPr lang="nb-NO" sz="1200" dirty="0">
                <a:solidFill>
                  <a:schemeClr val="accent1"/>
                </a:solidFill>
              </a:rPr>
              <a:t> 1 av 10 som besøker Helsenorge, </a:t>
            </a:r>
            <a:r>
              <a:rPr lang="nb-NO" sz="1200" dirty="0" err="1">
                <a:solidFill>
                  <a:schemeClr val="accent1"/>
                </a:solidFill>
              </a:rPr>
              <a:t>gjer</a:t>
            </a:r>
            <a:r>
              <a:rPr lang="nb-NO" sz="1200" dirty="0">
                <a:solidFill>
                  <a:schemeClr val="accent1"/>
                </a:solidFill>
              </a:rPr>
              <a:t> det på vegner av </a:t>
            </a:r>
            <a:r>
              <a:rPr lang="nb-NO" sz="1200" dirty="0" err="1">
                <a:solidFill>
                  <a:schemeClr val="accent1"/>
                </a:solidFill>
              </a:rPr>
              <a:t>nokre</a:t>
            </a:r>
            <a:r>
              <a:rPr lang="nb-NO" sz="1200" dirty="0">
                <a:solidFill>
                  <a:schemeClr val="accent1"/>
                </a:solidFill>
              </a:rPr>
              <a:t> andre. Vi skal </a:t>
            </a:r>
            <a:r>
              <a:rPr lang="nb-NO" sz="1200" dirty="0" err="1">
                <a:solidFill>
                  <a:schemeClr val="accent1"/>
                </a:solidFill>
              </a:rPr>
              <a:t>no</a:t>
            </a:r>
            <a:r>
              <a:rPr lang="nb-NO" sz="1200" dirty="0">
                <a:solidFill>
                  <a:schemeClr val="accent1"/>
                </a:solidFill>
              </a:rPr>
              <a:t> sjå </a:t>
            </a:r>
            <a:r>
              <a:rPr lang="nb-NO" sz="1200" dirty="0" err="1">
                <a:solidFill>
                  <a:schemeClr val="accent1"/>
                </a:solidFill>
              </a:rPr>
              <a:t>nærmare</a:t>
            </a:r>
            <a:r>
              <a:rPr lang="nb-NO" sz="1200" dirty="0">
                <a:solidFill>
                  <a:schemeClr val="accent1"/>
                </a:solidFill>
              </a:rPr>
              <a:t> på fullmakt og fullmakt når </a:t>
            </a:r>
            <a:r>
              <a:rPr lang="nb-NO" sz="1200" dirty="0" err="1">
                <a:solidFill>
                  <a:schemeClr val="accent1"/>
                </a:solidFill>
              </a:rPr>
              <a:t>nokon</a:t>
            </a:r>
            <a:r>
              <a:rPr lang="nb-NO" sz="1200" dirty="0">
                <a:solidFill>
                  <a:schemeClr val="accent1"/>
                </a:solidFill>
              </a:rPr>
              <a:t> har </a:t>
            </a:r>
            <a:r>
              <a:rPr lang="nb-NO" sz="1200" dirty="0" err="1">
                <a:solidFill>
                  <a:schemeClr val="accent1"/>
                </a:solidFill>
              </a:rPr>
              <a:t>manglande</a:t>
            </a:r>
            <a:r>
              <a:rPr lang="nb-NO" sz="1200" dirty="0">
                <a:solidFill>
                  <a:schemeClr val="accent1"/>
                </a:solidFill>
              </a:rPr>
              <a:t> </a:t>
            </a:r>
            <a:r>
              <a:rPr lang="nb-NO" sz="1200" dirty="0" err="1">
                <a:solidFill>
                  <a:schemeClr val="accent1"/>
                </a:solidFill>
              </a:rPr>
              <a:t>helserettsleg</a:t>
            </a:r>
            <a:r>
              <a:rPr lang="nb-NO" sz="1200" dirty="0">
                <a:solidFill>
                  <a:schemeClr val="accent1"/>
                </a:solidFill>
              </a:rPr>
              <a:t> samtykkekompetanse.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83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Livet har mange </a:t>
            </a:r>
            <a:r>
              <a:rPr lang="nb-NO" sz="1200" dirty="0" err="1"/>
              <a:t>fasar</a:t>
            </a:r>
            <a:r>
              <a:rPr lang="nb-NO" sz="1200" dirty="0"/>
              <a:t>. Vi tar vare på oss sjølve og våre kjære, men av og til treng vi at andre tar vare på oss. Dei som ønsker hjelp til bruk av Helsenorge kan gi fullmakt til </a:t>
            </a:r>
            <a:r>
              <a:rPr lang="nb-NO" sz="1200" dirty="0" err="1"/>
              <a:t>pårørande</a:t>
            </a:r>
            <a:r>
              <a:rPr lang="nb-NO" sz="1200" dirty="0"/>
              <a:t>.</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3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Så korleis fungerer fullmakt på Helsenorge?</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[trykk] Du kan enten gi eller få fullmakt</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[trykk] Den som gir fullmakt må ha fylt 16 år</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[trykk] Den som får fullmakt må ha fylt 18 år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[trykk] Du kan gi fullmakt digitalt på Helsenorge eller ved å sende </a:t>
            </a:r>
            <a:r>
              <a:rPr lang="nb-NO" sz="1200" dirty="0" err="1"/>
              <a:t>eit</a:t>
            </a:r>
            <a:r>
              <a:rPr lang="nb-NO" sz="1200" dirty="0"/>
              <a:t> skjema i posten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[trykk] Du som gir fullmakta vel kva den som får fullmakta skal få tilgang til</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[trykk] Du kan gi fullmakt i </a:t>
            </a:r>
            <a:r>
              <a:rPr lang="nb-NO" sz="1200" dirty="0" err="1"/>
              <a:t>ein</a:t>
            </a:r>
            <a:r>
              <a:rPr lang="nb-NO" sz="1200" dirty="0"/>
              <a:t> </a:t>
            </a:r>
            <a:r>
              <a:rPr lang="nb-NO" sz="1200" dirty="0" err="1"/>
              <a:t>utvald</a:t>
            </a:r>
            <a:r>
              <a:rPr lang="nb-NO" sz="1200" dirty="0"/>
              <a:t> periode eller på </a:t>
            </a:r>
            <a:r>
              <a:rPr lang="nb-NO" sz="1200" dirty="0" err="1"/>
              <a:t>ubestemd</a:t>
            </a:r>
            <a:r>
              <a:rPr lang="nb-NO" sz="1200" dirty="0"/>
              <a:t> tid</a:t>
            </a:r>
            <a:endParaRPr lang="nb-NO" sz="1200" dirty="0">
              <a:solidFill>
                <a:schemeClr val="tx1"/>
              </a:solidFill>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46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400" dirty="0"/>
              <a:t>Fullmakt på Helsenorge kan òg </a:t>
            </a:r>
            <a:r>
              <a:rPr lang="nb-NO" sz="1400" dirty="0" err="1"/>
              <a:t>givast</a:t>
            </a:r>
            <a:r>
              <a:rPr lang="nb-NO" sz="1400" dirty="0"/>
              <a:t> ved å sende </a:t>
            </a:r>
            <a:r>
              <a:rPr lang="nb-NO" sz="1400" dirty="0" err="1"/>
              <a:t>eit</a:t>
            </a:r>
            <a:r>
              <a:rPr lang="nb-NO" sz="1400" dirty="0"/>
              <a:t> skjema i posten. Fullmakt ved å sende skjema i posten er </a:t>
            </a:r>
            <a:r>
              <a:rPr lang="nb-NO" sz="1400" dirty="0" err="1"/>
              <a:t>eit</a:t>
            </a:r>
            <a:r>
              <a:rPr lang="nb-NO" sz="1400" dirty="0"/>
              <a:t> nyttig alternativ for </a:t>
            </a:r>
            <a:r>
              <a:rPr lang="nb-NO" sz="1400" dirty="0" err="1"/>
              <a:t>dei</a:t>
            </a:r>
            <a:r>
              <a:rPr lang="nb-NO" sz="1400" dirty="0"/>
              <a:t> som </a:t>
            </a:r>
            <a:r>
              <a:rPr lang="nb-NO" sz="1400" dirty="0" err="1"/>
              <a:t>sjølv</a:t>
            </a:r>
            <a:r>
              <a:rPr lang="nb-NO" sz="1400" dirty="0"/>
              <a:t> </a:t>
            </a:r>
            <a:r>
              <a:rPr lang="nb-NO" sz="1400" dirty="0" err="1"/>
              <a:t>ikkje</a:t>
            </a:r>
            <a:r>
              <a:rPr lang="nb-NO" sz="1400" dirty="0"/>
              <a:t> har logga inn eller brukt Helsenorge før, men ønsker hjelp til dette gjennom å gi ei fullmakt. Den som får fullmakta kan då samtykke til bruk av Helsenorge på vegner av den </a:t>
            </a:r>
            <a:r>
              <a:rPr lang="nb-NO" sz="1400" dirty="0" err="1"/>
              <a:t>dei</a:t>
            </a:r>
            <a:r>
              <a:rPr lang="nb-NO" sz="1400" dirty="0"/>
              <a:t> har fått fullmakta </a:t>
            </a:r>
            <a:r>
              <a:rPr lang="nb-NO" sz="1400" dirty="0" err="1"/>
              <a:t>frå</a:t>
            </a:r>
            <a:r>
              <a:rPr lang="nb-NO" sz="1400" dirty="0"/>
              <a:t>.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sz="14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400" dirty="0"/>
              <a:t>[trykk] Du finn skjemaet enten ved [trykk] å laste det ned </a:t>
            </a:r>
            <a:r>
              <a:rPr lang="nb-NO" sz="1400" dirty="0" err="1"/>
              <a:t>frå</a:t>
            </a:r>
            <a:r>
              <a:rPr lang="nb-NO" sz="1400" dirty="0"/>
              <a:t> Helsenorge, eller ved [trykk] å kontakte Veiledning Helsenorge som kan sende det heim til deg i posten.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sz="14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400" dirty="0"/>
              <a:t>[trykk] Skjemaet består av tre sider med informasjon og felt </a:t>
            </a:r>
            <a:r>
              <a:rPr lang="nb-NO" sz="1400" dirty="0" err="1"/>
              <a:t>ein</a:t>
            </a:r>
            <a:r>
              <a:rPr lang="nb-NO" sz="1400" dirty="0"/>
              <a:t> skal fylle ut, og så må skjemaet signerast av den som gir fullmakta. Den som gir fullmakta må i tillegg legge ved kopi av gyldig legitimasjon.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43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gir fullmakt på Helsenorge, så er det </a:t>
            </a:r>
            <a:r>
              <a:rPr lang="nb-NO" dirty="0" err="1"/>
              <a:t>nokon</a:t>
            </a:r>
            <a:r>
              <a:rPr lang="nb-NO" dirty="0"/>
              <a:t> </a:t>
            </a:r>
            <a:r>
              <a:rPr lang="nb-NO" dirty="0" err="1"/>
              <a:t>tenester</a:t>
            </a:r>
            <a:r>
              <a:rPr lang="nb-NO" dirty="0"/>
              <a:t> denne fullmakta </a:t>
            </a:r>
            <a:r>
              <a:rPr lang="nb-NO" dirty="0" err="1"/>
              <a:t>ikkje</a:t>
            </a:r>
            <a:r>
              <a:rPr lang="nb-NO" dirty="0"/>
              <a:t> inkluderer. Fullmakt på Helsenorge inkluderer </a:t>
            </a:r>
            <a:r>
              <a:rPr lang="nb-NO" dirty="0" err="1"/>
              <a:t>ikkje</a:t>
            </a:r>
            <a:r>
              <a:rPr lang="nb-NO" dirty="0"/>
              <a:t> </a:t>
            </a:r>
            <a:r>
              <a:rPr lang="nb-NO" dirty="0" err="1"/>
              <a:t>dei</a:t>
            </a:r>
            <a:r>
              <a:rPr lang="nb-NO" dirty="0"/>
              <a:t> </a:t>
            </a:r>
            <a:r>
              <a:rPr lang="nb-NO" dirty="0" err="1"/>
              <a:t>tenestene</a:t>
            </a:r>
            <a:r>
              <a:rPr lang="nb-NO" dirty="0"/>
              <a:t> som </a:t>
            </a:r>
            <a:r>
              <a:rPr lang="nb-NO" dirty="0" err="1"/>
              <a:t>Helfo</a:t>
            </a:r>
            <a:r>
              <a:rPr lang="nb-NO" dirty="0"/>
              <a:t> har ansvaret for. For å hjelpe andre med </a:t>
            </a:r>
            <a:r>
              <a:rPr lang="nb-NO" dirty="0" err="1"/>
              <a:t>Helfo-tenestene</a:t>
            </a:r>
            <a:r>
              <a:rPr lang="nb-NO" dirty="0"/>
              <a:t> krev dette ei eiga fullmakt. [trykk] </a:t>
            </a:r>
            <a:r>
              <a:rPr lang="nb-NO" dirty="0" err="1"/>
              <a:t>Helfo</a:t>
            </a:r>
            <a:r>
              <a:rPr lang="nb-NO" dirty="0"/>
              <a:t>-fullmakta gir </a:t>
            </a:r>
            <a:r>
              <a:rPr lang="nb-NO" dirty="0" err="1"/>
              <a:t>pårørande</a:t>
            </a:r>
            <a:r>
              <a:rPr lang="nb-NO" dirty="0"/>
              <a:t> høve til å søke om Europeisk helsetrygdkort, finne og byte fastlege, sjekke frikort og </a:t>
            </a:r>
            <a:r>
              <a:rPr lang="nb-NO" dirty="0" err="1"/>
              <a:t>eigendelar</a:t>
            </a:r>
            <a:r>
              <a:rPr lang="nb-NO" dirty="0"/>
              <a:t>, og spørsmål og søknad til </a:t>
            </a:r>
            <a:r>
              <a:rPr lang="nb-NO" dirty="0" err="1"/>
              <a:t>Helfo</a:t>
            </a:r>
            <a:r>
              <a:rPr lang="nb-NO" dirty="0"/>
              <a:t> på andres vegner.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15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a:t>
            </a:r>
            <a:r>
              <a:rPr lang="nb-NO" sz="1200" b="0" dirty="0" err="1"/>
              <a:t>Pårørande</a:t>
            </a:r>
            <a:r>
              <a:rPr lang="nb-NO" sz="1200" b="0" dirty="0"/>
              <a:t> kan òg be om å få fullmakt på vegner av andre. [trykk] Den </a:t>
            </a:r>
            <a:r>
              <a:rPr lang="nb-NO" sz="1200" b="0" dirty="0" err="1"/>
              <a:t>pårørande</a:t>
            </a:r>
            <a:r>
              <a:rPr lang="nb-NO" sz="1200" b="0" dirty="0"/>
              <a:t> kan be om slik fullmakt om </a:t>
            </a:r>
            <a:r>
              <a:rPr lang="nb-NO" sz="1200" b="0" dirty="0" err="1"/>
              <a:t>nokon</a:t>
            </a:r>
            <a:r>
              <a:rPr lang="nb-NO" sz="1200" b="0" dirty="0"/>
              <a:t> er </a:t>
            </a:r>
            <a:r>
              <a:rPr lang="nb-NO" sz="1200" b="0" dirty="0" err="1"/>
              <a:t>openberre</a:t>
            </a:r>
            <a:r>
              <a:rPr lang="nb-NO" sz="1200" b="0" dirty="0"/>
              <a:t> ute av stand til å vareta interessene sine og forstå kva </a:t>
            </a:r>
            <a:r>
              <a:rPr lang="nb-NO" sz="1200" b="0" dirty="0" err="1"/>
              <a:t>eit</a:t>
            </a:r>
            <a:r>
              <a:rPr lang="nb-NO" sz="1200" b="0" dirty="0"/>
              <a:t> samtykke </a:t>
            </a:r>
            <a:r>
              <a:rPr lang="nb-NO" sz="1200" b="0" dirty="0" err="1"/>
              <a:t>inneber</a:t>
            </a:r>
            <a:r>
              <a:rPr lang="nb-NO" sz="1200" b="0" dirty="0"/>
              <a:t>, altså </a:t>
            </a:r>
            <a:r>
              <a:rPr lang="nb-NO" sz="1200" b="0" dirty="0" err="1"/>
              <a:t>manglar</a:t>
            </a:r>
            <a:r>
              <a:rPr lang="nb-NO" sz="1200" b="0" dirty="0"/>
              <a:t> </a:t>
            </a:r>
            <a:r>
              <a:rPr lang="nb-NO" sz="1200" b="0" dirty="0" err="1"/>
              <a:t>helserettsleg</a:t>
            </a:r>
            <a:r>
              <a:rPr lang="nb-NO" sz="1200" b="0" dirty="0"/>
              <a:t> samtykkekompetanse. Dette kan </a:t>
            </a:r>
            <a:r>
              <a:rPr lang="nb-NO" sz="1200" b="0" dirty="0" err="1"/>
              <a:t>kome</a:t>
            </a:r>
            <a:r>
              <a:rPr lang="nb-NO" sz="1200" b="0" dirty="0"/>
              <a:t> av fysiske eller psykiske </a:t>
            </a:r>
            <a:r>
              <a:rPr lang="nb-NO" sz="1200" b="0" dirty="0" err="1"/>
              <a:t>forstyrringar</a:t>
            </a:r>
            <a:r>
              <a:rPr lang="nb-NO" sz="1200" b="0" dirty="0"/>
              <a:t>, demens, eller psykisk utviklingshemming, og tilstanden må </a:t>
            </a:r>
            <a:r>
              <a:rPr lang="nb-NO" sz="1200" b="0" dirty="0" err="1"/>
              <a:t>vere</a:t>
            </a:r>
            <a:r>
              <a:rPr lang="nb-NO" sz="1200" b="0" dirty="0"/>
              <a:t> varig.</a:t>
            </a:r>
          </a:p>
          <a:p>
            <a:endParaRPr lang="nb-NO" sz="1200" b="0" dirty="0"/>
          </a:p>
          <a:p>
            <a:r>
              <a:rPr lang="nb-NO" sz="1200" b="0" dirty="0"/>
              <a:t>[trykk] Det er </a:t>
            </a:r>
            <a:r>
              <a:rPr lang="nb-NO" sz="1200" b="0" dirty="0" err="1"/>
              <a:t>berre</a:t>
            </a:r>
            <a:r>
              <a:rPr lang="nb-NO" sz="1200" b="0" dirty="0"/>
              <a:t> </a:t>
            </a:r>
            <a:r>
              <a:rPr lang="nb-NO" sz="1200" b="0" dirty="0" err="1"/>
              <a:t>nærmaste</a:t>
            </a:r>
            <a:r>
              <a:rPr lang="nb-NO" sz="1200" b="0" dirty="0"/>
              <a:t> </a:t>
            </a:r>
            <a:r>
              <a:rPr lang="nb-NO" sz="1200" b="0" dirty="0" err="1"/>
              <a:t>pårørande</a:t>
            </a:r>
            <a:r>
              <a:rPr lang="nb-NO" sz="1200" b="0" dirty="0"/>
              <a:t> som kan få fullmakt til bruk av </a:t>
            </a:r>
            <a:r>
              <a:rPr lang="nb-NO" sz="1200" b="0" dirty="0" err="1"/>
              <a:t>tenester</a:t>
            </a:r>
            <a:r>
              <a:rPr lang="nb-NO" sz="1200" b="0" dirty="0"/>
              <a:t> på Helsenorge på vegner </a:t>
            </a:r>
            <a:r>
              <a:rPr lang="nb-NO" sz="1200" b="0" dirty="0" err="1"/>
              <a:t>nokon</a:t>
            </a:r>
            <a:r>
              <a:rPr lang="nb-NO" sz="1200" b="0" dirty="0"/>
              <a:t> med </a:t>
            </a:r>
            <a:r>
              <a:rPr lang="nb-NO" sz="1200" b="0" dirty="0" err="1"/>
              <a:t>manglande</a:t>
            </a:r>
            <a:r>
              <a:rPr lang="nb-NO" sz="1200" b="0" dirty="0"/>
              <a:t> </a:t>
            </a:r>
            <a:r>
              <a:rPr lang="nb-NO" sz="1200" b="0" dirty="0" err="1"/>
              <a:t>helserettsleg</a:t>
            </a:r>
            <a:r>
              <a:rPr lang="nb-NO" sz="1200" b="0" dirty="0"/>
              <a:t> samtykkekompetanse. Det er legen som </a:t>
            </a:r>
            <a:r>
              <a:rPr lang="nb-NO" sz="1200" b="0" dirty="0" err="1"/>
              <a:t>bekreftar</a:t>
            </a:r>
            <a:r>
              <a:rPr lang="nb-NO" sz="1200" b="0" dirty="0"/>
              <a:t> at </a:t>
            </a:r>
            <a:r>
              <a:rPr lang="nb-NO" sz="1200" b="0" dirty="0" err="1"/>
              <a:t>ein</a:t>
            </a:r>
            <a:r>
              <a:rPr lang="nb-NO" sz="1200" b="0" dirty="0"/>
              <a:t> person har </a:t>
            </a:r>
            <a:r>
              <a:rPr lang="nb-NO" sz="1200" b="0" dirty="0" err="1"/>
              <a:t>manglande</a:t>
            </a:r>
            <a:r>
              <a:rPr lang="nb-NO" sz="1200" b="0" dirty="0"/>
              <a:t> </a:t>
            </a:r>
            <a:r>
              <a:rPr lang="nb-NO" sz="1200" b="0" dirty="0" err="1"/>
              <a:t>helserettsleg</a:t>
            </a:r>
            <a:r>
              <a:rPr lang="nb-NO" sz="1200" b="0" dirty="0"/>
              <a:t> samtykkekompetanse, og kven som er </a:t>
            </a:r>
            <a:r>
              <a:rPr lang="nb-NO" sz="1200" b="0" dirty="0" err="1"/>
              <a:t>nærmaste</a:t>
            </a:r>
            <a:r>
              <a:rPr lang="nb-NO" sz="1200" b="0" dirty="0"/>
              <a:t> </a:t>
            </a:r>
            <a:r>
              <a:rPr lang="nb-NO" sz="1200" b="0" dirty="0" err="1"/>
              <a:t>pårørande</a:t>
            </a:r>
            <a:r>
              <a:rPr lang="nb-NO" sz="1200" b="0" dirty="0"/>
              <a:t>. </a:t>
            </a:r>
          </a:p>
          <a:p>
            <a:endParaRPr lang="nb-NO" sz="1200" b="0" dirty="0"/>
          </a:p>
          <a:p>
            <a:r>
              <a:rPr lang="nb-NO" sz="1200" b="0" dirty="0"/>
              <a:t>Personen med varig </a:t>
            </a:r>
            <a:r>
              <a:rPr lang="nb-NO" sz="1200" b="0" dirty="0" err="1"/>
              <a:t>manglande</a:t>
            </a:r>
            <a:r>
              <a:rPr lang="nb-NO" sz="1200" b="0" dirty="0"/>
              <a:t> </a:t>
            </a:r>
            <a:r>
              <a:rPr lang="nb-NO" sz="1200" b="0" dirty="0" err="1"/>
              <a:t>helserettsleg</a:t>
            </a:r>
            <a:r>
              <a:rPr lang="nb-NO" sz="1200" b="0" dirty="0"/>
              <a:t> samtykkekompetanse må </a:t>
            </a:r>
            <a:r>
              <a:rPr lang="nb-NO" sz="1200" b="0" dirty="0" err="1"/>
              <a:t>vere</a:t>
            </a:r>
            <a:r>
              <a:rPr lang="nb-NO" sz="1200" b="0" dirty="0"/>
              <a:t> over 12 år, og </a:t>
            </a:r>
            <a:r>
              <a:rPr lang="nb-NO" sz="1200" b="0" dirty="0" err="1"/>
              <a:t>nærmaste</a:t>
            </a:r>
            <a:r>
              <a:rPr lang="nb-NO" sz="1200" b="0" dirty="0"/>
              <a:t> </a:t>
            </a:r>
            <a:r>
              <a:rPr lang="nb-NO" sz="1200" b="0" dirty="0" err="1"/>
              <a:t>pårørande</a:t>
            </a:r>
            <a:r>
              <a:rPr lang="nb-NO" sz="1200" b="0" dirty="0"/>
              <a:t> må </a:t>
            </a:r>
            <a:r>
              <a:rPr lang="nb-NO" sz="1200" b="0" dirty="0" err="1"/>
              <a:t>vere</a:t>
            </a:r>
            <a:r>
              <a:rPr lang="nb-NO" sz="1200" b="0" dirty="0"/>
              <a:t> over 18 år for at det skal kunne </a:t>
            </a:r>
            <a:r>
              <a:rPr lang="nb-NO" sz="1200" b="0" dirty="0" err="1"/>
              <a:t>givast</a:t>
            </a:r>
            <a:r>
              <a:rPr lang="nb-NO" sz="1200" b="0" dirty="0"/>
              <a:t> ei slik fullmakt.</a:t>
            </a:r>
          </a:p>
          <a:p>
            <a:endParaRPr lang="nb-NO" sz="1200" b="0" dirty="0"/>
          </a:p>
          <a:p>
            <a:r>
              <a:rPr lang="nb-NO" sz="1200" b="0" dirty="0"/>
              <a:t>Som </a:t>
            </a:r>
            <a:r>
              <a:rPr lang="nb-NO" sz="1200" b="0" dirty="0" err="1"/>
              <a:t>pårørande</a:t>
            </a:r>
            <a:r>
              <a:rPr lang="nb-NO" sz="1200" b="0" dirty="0"/>
              <a:t> ber du om denne fullmakta digitalt på Helsenorge. [trykk] Søk på ordet samtykkekompetanse på </a:t>
            </a:r>
            <a:r>
              <a:rPr lang="nb-NO" sz="1200" b="0" dirty="0" err="1"/>
              <a:t>Helsenorge.no</a:t>
            </a:r>
            <a:r>
              <a:rPr lang="nb-NO" sz="1200" b="0" dirty="0"/>
              <a:t>, for å finne fram til skjemaet du må fylle ut og for å lese </a:t>
            </a:r>
            <a:r>
              <a:rPr lang="nb-NO" sz="1200" b="0" dirty="0" err="1"/>
              <a:t>meir</a:t>
            </a:r>
            <a:r>
              <a:rPr lang="nb-NO" sz="1200" b="0" dirty="0"/>
              <a:t>. </a:t>
            </a:r>
            <a:endParaRPr lang="nb-NO" b="0" dirty="0">
              <a:solidFill>
                <a:srgbClr val="FF0000"/>
              </a:solidFill>
              <a:ea typeface="Calibri"/>
              <a:cs typeface="Calibri"/>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40</a:t>
            </a:fld>
            <a:endParaRPr lang="en-NO"/>
          </a:p>
        </p:txBody>
      </p:sp>
    </p:spTree>
    <p:extLst>
      <p:ext uri="{BB962C8B-B14F-4D97-AF65-F5344CB8AC3E}">
        <p14:creationId xmlns:p14="http://schemas.microsoft.com/office/powerpoint/2010/main" val="54185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Helsenorge er </a:t>
            </a:r>
            <a:r>
              <a:rPr lang="nb-NO" b="1" dirty="0" err="1"/>
              <a:t>ein</a:t>
            </a:r>
            <a:r>
              <a:rPr lang="nb-NO" b="1" dirty="0"/>
              <a:t> app og </a:t>
            </a:r>
            <a:r>
              <a:rPr lang="nb-NO" b="1" dirty="0" err="1"/>
              <a:t>ein</a:t>
            </a:r>
            <a:r>
              <a:rPr lang="nb-NO" b="1" dirty="0"/>
              <a:t> nettstad for deg som </a:t>
            </a:r>
            <a:r>
              <a:rPr lang="nb-NO" b="1" dirty="0" err="1"/>
              <a:t>innbyggar</a:t>
            </a:r>
            <a:r>
              <a:rPr lang="nb-NO" b="1" dirty="0"/>
              <a:t>. [trykk] På Helsenorge finn du informasjon om helse, og du kan logge inn for å bruke digitale </a:t>
            </a:r>
            <a:r>
              <a:rPr lang="nb-NO" b="1" dirty="0" err="1"/>
              <a:t>helsetenester</a:t>
            </a:r>
            <a:r>
              <a:rPr lang="nb-NO" b="1" dirty="0"/>
              <a:t>. </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a:t>
            </a:fld>
            <a:endParaRPr lang="en-NO"/>
          </a:p>
        </p:txBody>
      </p:sp>
    </p:spTree>
    <p:extLst>
      <p:ext uri="{BB962C8B-B14F-4D97-AF65-F5344CB8AC3E}">
        <p14:creationId xmlns:p14="http://schemas.microsoft.com/office/powerpoint/2010/main" val="251660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kan skrive ei framtidsfullmakt. [trykk] Ei framtidsfullmakt er </a:t>
            </a:r>
            <a:r>
              <a:rPr lang="nb-NO" dirty="0" err="1"/>
              <a:t>eit</a:t>
            </a:r>
            <a:r>
              <a:rPr lang="nb-NO" dirty="0"/>
              <a:t> privat alternativ til </a:t>
            </a:r>
            <a:r>
              <a:rPr lang="nb-NO" dirty="0" err="1"/>
              <a:t>verjemål</a:t>
            </a:r>
            <a:r>
              <a:rPr lang="nb-NO" dirty="0"/>
              <a:t> som trer i kraft om du </a:t>
            </a:r>
            <a:r>
              <a:rPr lang="nb-NO" dirty="0" err="1"/>
              <a:t>ikkje</a:t>
            </a:r>
            <a:r>
              <a:rPr lang="nb-NO" dirty="0"/>
              <a:t> lenger er i stand til å vareta interessene dine «på grunn av sinnsliding, under dette demens, eller </a:t>
            </a:r>
            <a:r>
              <a:rPr lang="nb-NO" dirty="0" err="1"/>
              <a:t>alvorleg</a:t>
            </a:r>
            <a:r>
              <a:rPr lang="nb-NO" dirty="0"/>
              <a:t> svekt helse». </a:t>
            </a:r>
          </a:p>
          <a:p>
            <a:endParaRPr lang="nb-NO" dirty="0"/>
          </a:p>
          <a:p>
            <a:r>
              <a:rPr lang="nb-NO" dirty="0"/>
              <a:t>[trykk] </a:t>
            </a:r>
            <a:r>
              <a:rPr lang="nb-NO" dirty="0" err="1"/>
              <a:t>Pårørande</a:t>
            </a:r>
            <a:r>
              <a:rPr lang="nb-NO" dirty="0"/>
              <a:t> kan bruke framtidsfullmakt for å få tilgang til Helsenorge på vegner av den som har gitt framtidsfullmakta.​</a:t>
            </a:r>
          </a:p>
          <a:p>
            <a:endParaRPr lang="nb-NO" dirty="0"/>
          </a:p>
          <a:p>
            <a:r>
              <a:rPr lang="nb-NO" dirty="0"/>
              <a:t>[trykk] Det </a:t>
            </a:r>
            <a:r>
              <a:rPr lang="nb-NO" dirty="0" err="1"/>
              <a:t>føreset</a:t>
            </a:r>
            <a:r>
              <a:rPr lang="nb-NO" dirty="0"/>
              <a:t> at framtidsfullmakta dekker «</a:t>
            </a:r>
            <a:r>
              <a:rPr lang="nb-NO" dirty="0" err="1"/>
              <a:t>personlege</a:t>
            </a:r>
            <a:r>
              <a:rPr lang="nb-NO" dirty="0"/>
              <a:t> forhold» og/eller «innsyn i </a:t>
            </a:r>
            <a:r>
              <a:rPr lang="nb-NO" dirty="0" err="1"/>
              <a:t>helseopplysningar</a:t>
            </a:r>
            <a:r>
              <a:rPr lang="nb-NO" dirty="0"/>
              <a:t>», eller </a:t>
            </a:r>
            <a:r>
              <a:rPr lang="nb-NO" dirty="0" err="1"/>
              <a:t>innehalde</a:t>
            </a:r>
            <a:r>
              <a:rPr lang="nb-NO" dirty="0"/>
              <a:t> informasjon om at ho er gitt til </a:t>
            </a:r>
            <a:r>
              <a:rPr lang="nb-NO" dirty="0" err="1"/>
              <a:t>nærmaste</a:t>
            </a:r>
            <a:r>
              <a:rPr lang="nb-NO" dirty="0"/>
              <a:t> </a:t>
            </a:r>
            <a:r>
              <a:rPr lang="nb-NO" dirty="0" err="1"/>
              <a:t>pårørande</a:t>
            </a:r>
            <a:r>
              <a:rPr lang="nb-NO" dirty="0"/>
              <a:t>, for å </a:t>
            </a:r>
            <a:r>
              <a:rPr lang="nb-NO" dirty="0" err="1"/>
              <a:t>vere</a:t>
            </a:r>
            <a:r>
              <a:rPr lang="nb-NO" dirty="0"/>
              <a:t> gyldig for Helsenorge.  </a:t>
            </a:r>
          </a:p>
          <a:p>
            <a:r>
              <a:rPr lang="nb-NO" dirty="0"/>
              <a:t>[trykk] Framtidsfullmakta må òg </a:t>
            </a:r>
            <a:r>
              <a:rPr lang="nb-NO" dirty="0" err="1"/>
              <a:t>vere</a:t>
            </a:r>
            <a:r>
              <a:rPr lang="nb-NO" dirty="0"/>
              <a:t> stadfest av </a:t>
            </a:r>
            <a:r>
              <a:rPr lang="nb-NO" dirty="0" err="1"/>
              <a:t>Statsforvaltaren</a:t>
            </a:r>
            <a:r>
              <a:rPr lang="nb-NO" dirty="0"/>
              <a:t>. Det betyr at framtidsfullmakta har tredd i kraft, og at </a:t>
            </a:r>
            <a:r>
              <a:rPr lang="nb-NO" dirty="0" err="1"/>
              <a:t>fullmaktsgivar</a:t>
            </a:r>
            <a:r>
              <a:rPr lang="nb-NO" dirty="0"/>
              <a:t> blir </a:t>
            </a:r>
            <a:r>
              <a:rPr lang="nb-NO" dirty="0" err="1"/>
              <a:t>rekna</a:t>
            </a:r>
            <a:r>
              <a:rPr lang="nb-NO" dirty="0"/>
              <a:t> for å </a:t>
            </a:r>
            <a:r>
              <a:rPr lang="nb-NO" dirty="0" err="1"/>
              <a:t>ikkje</a:t>
            </a:r>
            <a:r>
              <a:rPr lang="nb-NO" dirty="0"/>
              <a:t> lenger kunne vareta eigne interesser. </a:t>
            </a:r>
          </a:p>
          <a:p>
            <a:endParaRPr lang="nb-NO" dirty="0"/>
          </a:p>
          <a:p>
            <a:r>
              <a:rPr lang="nb-NO" dirty="0"/>
              <a:t>[trykk] Når </a:t>
            </a:r>
            <a:r>
              <a:rPr lang="nb-NO" dirty="0" err="1"/>
              <a:t>pårørande</a:t>
            </a:r>
            <a:r>
              <a:rPr lang="nb-NO" dirty="0"/>
              <a:t> skal bruke ei framtidsfullmakt til å få tilgang til Helsenorge, går </a:t>
            </a:r>
            <a:r>
              <a:rPr lang="nb-NO" dirty="0" err="1"/>
              <a:t>dei</a:t>
            </a:r>
            <a:r>
              <a:rPr lang="nb-NO" dirty="0"/>
              <a:t> fram på same måte som ved «Fullmakt når </a:t>
            </a:r>
            <a:r>
              <a:rPr lang="nb-NO" dirty="0" err="1"/>
              <a:t>nokon</a:t>
            </a:r>
            <a:r>
              <a:rPr lang="nb-NO" dirty="0"/>
              <a:t> har </a:t>
            </a:r>
            <a:r>
              <a:rPr lang="nb-NO" dirty="0" err="1"/>
              <a:t>manglande</a:t>
            </a:r>
            <a:r>
              <a:rPr lang="nb-NO" dirty="0"/>
              <a:t> </a:t>
            </a:r>
            <a:r>
              <a:rPr lang="nb-NO" dirty="0" err="1"/>
              <a:t>helserettsleg</a:t>
            </a:r>
            <a:r>
              <a:rPr lang="nb-NO" dirty="0"/>
              <a:t> samtykkekompetanse».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41</a:t>
            </a:fld>
            <a:endParaRPr lang="en-NO"/>
          </a:p>
        </p:txBody>
      </p:sp>
    </p:spTree>
    <p:extLst>
      <p:ext uri="{BB962C8B-B14F-4D97-AF65-F5344CB8AC3E}">
        <p14:creationId xmlns:p14="http://schemas.microsoft.com/office/powerpoint/2010/main" val="1978862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2DC-F772-6F6B-2CA9-442C07D8FD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186F755-13F0-0B4C-AAEA-3DAF73D008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D055B3C-A029-B7BF-D479-B012E46B05B9}"/>
              </a:ext>
            </a:extLst>
          </p:cNvPr>
          <p:cNvSpPr>
            <a:spLocks noGrp="1"/>
          </p:cNvSpPr>
          <p:nvPr>
            <p:ph type="body" idx="1"/>
          </p:nvPr>
        </p:nvSpPr>
        <p:spPr/>
        <p:txBody>
          <a:bodyPr/>
          <a:lstStyle/>
          <a:p>
            <a:r>
              <a:rPr lang="nb-NO" dirty="0"/>
              <a:t>Om du eller </a:t>
            </a:r>
            <a:r>
              <a:rPr lang="nb-NO" dirty="0" err="1"/>
              <a:t>pårørande</a:t>
            </a:r>
            <a:r>
              <a:rPr lang="nb-NO" dirty="0"/>
              <a:t> ønsker </a:t>
            </a:r>
            <a:r>
              <a:rPr lang="nb-NO" dirty="0" err="1"/>
              <a:t>meir</a:t>
            </a:r>
            <a:r>
              <a:rPr lang="nb-NO" dirty="0"/>
              <a:t> informasjon om fullmakt eller hjelp med dette er det </a:t>
            </a:r>
            <a:r>
              <a:rPr lang="nb-NO" dirty="0" err="1"/>
              <a:t>berre</a:t>
            </a:r>
            <a:r>
              <a:rPr lang="nb-NO" dirty="0"/>
              <a:t> å ringe Rettleiing Helsenorge. </a:t>
            </a:r>
          </a:p>
        </p:txBody>
      </p:sp>
      <p:sp>
        <p:nvSpPr>
          <p:cNvPr id="4" name="Plassholder for lysbildenummer 3">
            <a:extLst>
              <a:ext uri="{FF2B5EF4-FFF2-40B4-BE49-F238E27FC236}">
                <a16:creationId xmlns:a16="http://schemas.microsoft.com/office/drawing/2014/main" id="{F20C7C39-435A-0A92-0462-7BB566890812}"/>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688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 er det tid for det siste temaet for dagen, der vi skal gå </a:t>
            </a:r>
            <a:r>
              <a:rPr lang="nb-NO" dirty="0" err="1"/>
              <a:t>meir</a:t>
            </a:r>
            <a:r>
              <a:rPr lang="nb-NO" dirty="0"/>
              <a:t> inn på bruk av </a:t>
            </a:r>
            <a:r>
              <a:rPr lang="nb-NO" dirty="0" err="1"/>
              <a:t>tenester</a:t>
            </a:r>
            <a:r>
              <a:rPr lang="nb-NO" dirty="0"/>
              <a:t> på Helsenorge.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43</a:t>
            </a:fld>
            <a:endParaRPr lang="en-NO"/>
          </a:p>
        </p:txBody>
      </p:sp>
    </p:spTree>
    <p:extLst>
      <p:ext uri="{BB962C8B-B14F-4D97-AF65-F5344CB8AC3E}">
        <p14:creationId xmlns:p14="http://schemas.microsoft.com/office/powerpoint/2010/main" val="3115218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Sånn her ser framsida ut når vi har logga inn og samtykt til bruk av Helsenorge. Helsenorge er mest brukt på mobil, men vi viser her </a:t>
            </a:r>
            <a:r>
              <a:rPr lang="nb-NO" dirty="0" err="1"/>
              <a:t>bilete</a:t>
            </a:r>
            <a:r>
              <a:rPr lang="nb-NO" dirty="0"/>
              <a:t> </a:t>
            </a:r>
            <a:r>
              <a:rPr lang="nb-NO" dirty="0" err="1"/>
              <a:t>frå</a:t>
            </a:r>
            <a:r>
              <a:rPr lang="nb-NO" dirty="0"/>
              <a:t> sånn det ser ut på </a:t>
            </a:r>
            <a:r>
              <a:rPr lang="nb-NO" dirty="0" err="1"/>
              <a:t>ein</a:t>
            </a:r>
            <a:r>
              <a:rPr lang="nb-NO" dirty="0"/>
              <a:t> pc, sånn at det er </a:t>
            </a:r>
            <a:r>
              <a:rPr lang="nb-NO" dirty="0" err="1"/>
              <a:t>lettare</a:t>
            </a:r>
            <a:r>
              <a:rPr lang="nb-NO" dirty="0"/>
              <a:t> å sjå. </a:t>
            </a:r>
            <a:r>
              <a:rPr lang="nb-NO" dirty="0" err="1"/>
              <a:t>Bileta</a:t>
            </a:r>
            <a:r>
              <a:rPr lang="nb-NO" dirty="0"/>
              <a:t> vi viser er henta </a:t>
            </a:r>
            <a:r>
              <a:rPr lang="nb-NO" dirty="0" err="1"/>
              <a:t>frå</a:t>
            </a:r>
            <a:r>
              <a:rPr lang="nb-NO" dirty="0"/>
              <a:t> Helsenorge testmiljøet sitt. Her er vi inne på profilen til testpersonen Kurt Håkon.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8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På framsida til Helsenorge kan du [trykk] gå til ei side med informasjon om fastlegen din. [trykk] På framsida finn du òg snarveg til </a:t>
            </a:r>
            <a:r>
              <a:rPr lang="nb-NO" dirty="0" err="1"/>
              <a:t>dei</a:t>
            </a:r>
            <a:r>
              <a:rPr lang="nb-NO" dirty="0"/>
              <a:t> mest brukte </a:t>
            </a:r>
            <a:r>
              <a:rPr lang="nb-NO" dirty="0" err="1"/>
              <a:t>tenestene</a:t>
            </a:r>
            <a:r>
              <a:rPr lang="nb-NO" dirty="0"/>
              <a:t> på Helsenorge; «</a:t>
            </a:r>
            <a:r>
              <a:rPr lang="nb-NO" dirty="0" err="1"/>
              <a:t>Timeavtalar</a:t>
            </a:r>
            <a:r>
              <a:rPr lang="nb-NO" dirty="0"/>
              <a:t>», «Reseptar» og «Innboks». [trykk] Trykk på «Sjå alle </a:t>
            </a:r>
            <a:r>
              <a:rPr lang="nb-NO" dirty="0" err="1"/>
              <a:t>tenester</a:t>
            </a:r>
            <a:r>
              <a:rPr lang="nb-NO" dirty="0"/>
              <a:t>» for å sjå </a:t>
            </a:r>
            <a:r>
              <a:rPr lang="nb-NO" dirty="0" err="1"/>
              <a:t>knappane</a:t>
            </a:r>
            <a:r>
              <a:rPr lang="nb-NO" dirty="0"/>
              <a:t> til </a:t>
            </a:r>
            <a:r>
              <a:rPr lang="nb-NO" dirty="0" err="1"/>
              <a:t>dei</a:t>
            </a:r>
            <a:r>
              <a:rPr lang="nb-NO" dirty="0"/>
              <a:t> andre </a:t>
            </a:r>
            <a:r>
              <a:rPr lang="nb-NO" dirty="0" err="1"/>
              <a:t>tenestene</a:t>
            </a:r>
            <a:r>
              <a:rPr lang="nb-NO" dirty="0"/>
              <a:t> på Helsenorge.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372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Då skal vi sjå </a:t>
            </a:r>
            <a:r>
              <a:rPr lang="nb-NO" dirty="0" err="1"/>
              <a:t>nærmare</a:t>
            </a:r>
            <a:r>
              <a:rPr lang="nb-NO" dirty="0"/>
              <a:t> på </a:t>
            </a:r>
            <a:r>
              <a:rPr lang="nb-NO" dirty="0" err="1"/>
              <a:t>eit</a:t>
            </a:r>
            <a:r>
              <a:rPr lang="nb-NO" dirty="0"/>
              <a:t> </a:t>
            </a:r>
            <a:r>
              <a:rPr lang="nb-NO" dirty="0" err="1"/>
              <a:t>utval</a:t>
            </a:r>
            <a:r>
              <a:rPr lang="nb-NO" dirty="0"/>
              <a:t> av </a:t>
            </a:r>
            <a:r>
              <a:rPr lang="nb-NO" dirty="0" err="1"/>
              <a:t>tenestene</a:t>
            </a:r>
            <a:r>
              <a:rPr lang="nb-NO" dirty="0"/>
              <a:t> som </a:t>
            </a:r>
            <a:r>
              <a:rPr lang="nb-NO" dirty="0" err="1"/>
              <a:t>finst</a:t>
            </a:r>
            <a:r>
              <a:rPr lang="nb-NO" dirty="0"/>
              <a:t> på Helsenorge. Vi </a:t>
            </a:r>
            <a:r>
              <a:rPr lang="nb-NO" dirty="0" err="1"/>
              <a:t>startar</a:t>
            </a:r>
            <a:r>
              <a:rPr lang="nb-NO" dirty="0"/>
              <a:t> med «</a:t>
            </a:r>
            <a:r>
              <a:rPr lang="nb-NO" dirty="0" err="1"/>
              <a:t>Fastlegetenester</a:t>
            </a:r>
            <a:r>
              <a:rPr lang="nb-NO" dirty="0"/>
              <a:t>», før vi går </a:t>
            </a:r>
            <a:r>
              <a:rPr lang="nb-NO" dirty="0" err="1"/>
              <a:t>vidare</a:t>
            </a:r>
            <a:r>
              <a:rPr lang="nb-NO" dirty="0"/>
              <a:t> til «Innboks», «Reseptar», «</a:t>
            </a:r>
            <a:r>
              <a:rPr lang="nb-NO" dirty="0" err="1"/>
              <a:t>Vaksinar</a:t>
            </a:r>
            <a:r>
              <a:rPr lang="nb-NO" dirty="0"/>
              <a:t>» , «Frikort og </a:t>
            </a:r>
            <a:r>
              <a:rPr lang="nb-NO" dirty="0" err="1"/>
              <a:t>eigendelar</a:t>
            </a:r>
            <a:r>
              <a:rPr lang="nb-NO" dirty="0"/>
              <a:t>», «Byte fastlege», «Pasientjournal» og «Donorkort».</a:t>
            </a:r>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61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b="0" dirty="0"/>
              <a:t>[trykk] Kva </a:t>
            </a:r>
            <a:r>
              <a:rPr lang="nb-NO" sz="2400" b="0" dirty="0" err="1"/>
              <a:t>tenester</a:t>
            </a:r>
            <a:r>
              <a:rPr lang="nb-NO" sz="2400" b="0" dirty="0"/>
              <a:t> du har tilgang til, avheng av kva fastlegen din har valt å tilby på Helsenorge. </a:t>
            </a:r>
          </a:p>
          <a:p>
            <a:r>
              <a:rPr lang="nb-NO" sz="2400" b="0" dirty="0"/>
              <a:t>[trykk] Døme på </a:t>
            </a:r>
            <a:r>
              <a:rPr lang="nb-NO" sz="2400" b="0" dirty="0" err="1"/>
              <a:t>tenester</a:t>
            </a:r>
            <a:r>
              <a:rPr lang="nb-NO" sz="2400" b="0" dirty="0"/>
              <a:t> fastlegen kan tilby er [trykk] «Fornye resept», [trykk] «Bestille time», [trykk] «Starte e-konsultasjon» og [trykk] «Kontakte legekontoret (resepsjonen)».</a:t>
            </a:r>
          </a:p>
          <a:p>
            <a:r>
              <a:rPr lang="nb-NO" sz="2400" b="0" dirty="0"/>
              <a:t>[trykk] Ved kontakt via Helsenorge har fastlegen krav om å svare deg i løpet av 5 </a:t>
            </a:r>
            <a:r>
              <a:rPr lang="nb-NO" sz="2400" b="0" dirty="0" err="1"/>
              <a:t>arbeidsdagar</a:t>
            </a:r>
            <a:r>
              <a:rPr lang="nb-NO" sz="2400" b="0" dirty="0"/>
              <a:t>.</a:t>
            </a:r>
          </a:p>
          <a:p>
            <a:r>
              <a:rPr lang="nb-NO" sz="2400" b="0" dirty="0"/>
              <a:t>[trykk] Dersom fastlegen har lagt ut informasjonsmelding til </a:t>
            </a:r>
            <a:r>
              <a:rPr lang="nb-NO" sz="2400" b="0" dirty="0" err="1"/>
              <a:t>pasientane</a:t>
            </a:r>
            <a:r>
              <a:rPr lang="nb-NO" sz="2400" b="0" dirty="0"/>
              <a:t> sine kan du sjå denne på Helsenorge. Informasjonsmeldinga som du ser, gjeld for alle </a:t>
            </a:r>
            <a:r>
              <a:rPr lang="nb-NO" sz="2400" b="0" dirty="0" err="1"/>
              <a:t>pasientane</a:t>
            </a:r>
            <a:r>
              <a:rPr lang="nb-NO" sz="2400" b="0" dirty="0"/>
              <a:t> til fastlegen din.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47</a:t>
            </a:fld>
            <a:endParaRPr lang="en-NO"/>
          </a:p>
        </p:txBody>
      </p:sp>
    </p:spTree>
    <p:extLst>
      <p:ext uri="{BB962C8B-B14F-4D97-AF65-F5344CB8AC3E}">
        <p14:creationId xmlns:p14="http://schemas.microsoft.com/office/powerpoint/2010/main" val="1969736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I innboksen har du oversikt over alle </a:t>
            </a:r>
            <a:r>
              <a:rPr lang="nb-NO" sz="1200" b="0" dirty="0" err="1"/>
              <a:t>meldingane</a:t>
            </a:r>
            <a:r>
              <a:rPr lang="nb-NO" sz="1200" b="0" dirty="0"/>
              <a:t> du har fått og sendt til </a:t>
            </a:r>
            <a:r>
              <a:rPr lang="nb-NO" sz="1200" b="0" dirty="0" err="1"/>
              <a:t>helsetenesta</a:t>
            </a:r>
            <a:r>
              <a:rPr lang="nb-NO" sz="1200" b="0" dirty="0"/>
              <a:t> via Helsenorge. [trykk] </a:t>
            </a:r>
            <a:r>
              <a:rPr lang="nb-NO" sz="1200" b="0" dirty="0" err="1"/>
              <a:t>Meldingane</a:t>
            </a:r>
            <a:r>
              <a:rPr lang="nb-NO" sz="1200" b="0" dirty="0"/>
              <a:t> kan til dømes </a:t>
            </a:r>
            <a:r>
              <a:rPr lang="nb-NO" sz="1200" b="0" dirty="0" err="1"/>
              <a:t>vere</a:t>
            </a:r>
            <a:r>
              <a:rPr lang="nb-NO" sz="1200" b="0" dirty="0"/>
              <a:t> </a:t>
            </a:r>
            <a:r>
              <a:rPr lang="nb-NO" sz="1200" b="0" dirty="0" err="1"/>
              <a:t>frå</a:t>
            </a:r>
            <a:r>
              <a:rPr lang="nb-NO" sz="1200" b="0" dirty="0"/>
              <a:t> fastlegen din, </a:t>
            </a:r>
            <a:r>
              <a:rPr lang="nb-NO" sz="1200" b="0" dirty="0" err="1"/>
              <a:t>frå</a:t>
            </a:r>
            <a:r>
              <a:rPr lang="nb-NO" sz="1200" b="0" dirty="0"/>
              <a:t> kommunale </a:t>
            </a:r>
            <a:r>
              <a:rPr lang="nb-NO" sz="1200" b="0" dirty="0" err="1"/>
              <a:t>helsetenester</a:t>
            </a:r>
            <a:r>
              <a:rPr lang="nb-NO" sz="1200" b="0" dirty="0"/>
              <a:t> eller innkalling til time på sjukehus. </a:t>
            </a:r>
          </a:p>
          <a:p>
            <a:r>
              <a:rPr lang="nb-NO" sz="1200" b="0" dirty="0"/>
              <a:t>[trykk] For å lese ei melding trykker du på «Sjå </a:t>
            </a:r>
            <a:r>
              <a:rPr lang="nb-NO" sz="1200" b="0" dirty="0" err="1"/>
              <a:t>detaljar</a:t>
            </a:r>
            <a:r>
              <a:rPr lang="nb-NO" sz="1200" b="0" dirty="0"/>
              <a:t>» i Innboks.</a:t>
            </a:r>
          </a:p>
          <a:p>
            <a:r>
              <a:rPr lang="nb-NO" sz="1200" b="0" dirty="0"/>
              <a:t>[trykk] Du kan trykke på «Skriv ny melding» i Innboks om du vil sjå kva </a:t>
            </a:r>
            <a:r>
              <a:rPr lang="nb-NO" sz="1200" b="0" dirty="0" err="1"/>
              <a:t>helsekontaktar</a:t>
            </a:r>
            <a:r>
              <a:rPr lang="nb-NO" sz="1200" b="0" dirty="0"/>
              <a:t> du kan skrive melding til via Helsenorge.</a:t>
            </a:r>
          </a:p>
          <a:p>
            <a:r>
              <a:rPr lang="nb-NO" sz="1200" b="0" dirty="0"/>
              <a:t>[trykk] Du får beskjed </a:t>
            </a:r>
            <a:r>
              <a:rPr lang="nb-NO" sz="1200" b="0" dirty="0" err="1"/>
              <a:t>frå</a:t>
            </a:r>
            <a:r>
              <a:rPr lang="nb-NO" sz="1200" b="0" dirty="0"/>
              <a:t> Helsenorge på SMS og/eller e-post om nye </a:t>
            </a:r>
            <a:r>
              <a:rPr lang="nb-NO" sz="1200" b="0" dirty="0" err="1"/>
              <a:t>meldingar</a:t>
            </a:r>
            <a:r>
              <a:rPr lang="nb-NO" sz="1200" b="0" dirty="0"/>
              <a:t> og brev. [trykk] Om du brukar Helsenorge-appen får du pushvarsel på mobilen din i staden for varsel på SMS og e-post, dersom du har aktivert pushvarsel. [trykk] Du vil få påminning om </a:t>
            </a:r>
            <a:r>
              <a:rPr lang="nb-NO" sz="1200" b="0" dirty="0" err="1"/>
              <a:t>ulesne</a:t>
            </a:r>
            <a:r>
              <a:rPr lang="nb-NO" sz="1200" b="0" dirty="0"/>
              <a:t> </a:t>
            </a:r>
            <a:r>
              <a:rPr lang="nb-NO" sz="1200" b="0" dirty="0" err="1"/>
              <a:t>meldingar</a:t>
            </a:r>
            <a:r>
              <a:rPr lang="nb-NO" sz="1200" b="0" dirty="0"/>
              <a:t> og brev etter 4 </a:t>
            </a:r>
            <a:r>
              <a:rPr lang="nb-NO" sz="1200" b="0" dirty="0" err="1"/>
              <a:t>dagar</a:t>
            </a:r>
            <a:r>
              <a:rPr lang="nb-NO" sz="1200" b="0" dirty="0"/>
              <a:t>. </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48</a:t>
            </a:fld>
            <a:endParaRPr lang="en-NO"/>
          </a:p>
        </p:txBody>
      </p:sp>
    </p:spTree>
    <p:extLst>
      <p:ext uri="{BB962C8B-B14F-4D97-AF65-F5344CB8AC3E}">
        <p14:creationId xmlns:p14="http://schemas.microsoft.com/office/powerpoint/2010/main" val="1501077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dirty="0"/>
              <a:t>[trykk] Tjenesten Resepter gir deg oversikt over alle </a:t>
            </a:r>
            <a:r>
              <a:rPr lang="nb-NO" sz="1800" b="0" dirty="0" err="1"/>
              <a:t>medisinane</a:t>
            </a:r>
            <a:r>
              <a:rPr lang="nb-NO" sz="1800" b="0" dirty="0"/>
              <a:t> dine og status for </a:t>
            </a:r>
            <a:r>
              <a:rPr lang="nb-NO" sz="1800" b="0" dirty="0" err="1"/>
              <a:t>reseptane</a:t>
            </a:r>
            <a:r>
              <a:rPr lang="nb-NO" sz="1800" b="0" dirty="0"/>
              <a:t>. [trykk] Under fanen «Reseptar» ser du aktive reseptar og </a:t>
            </a:r>
            <a:r>
              <a:rPr lang="nb-NO" sz="1800" b="0" dirty="0" err="1"/>
              <a:t>utleveringar</a:t>
            </a:r>
            <a:r>
              <a:rPr lang="nb-NO" sz="1800" b="0" dirty="0"/>
              <a:t> </a:t>
            </a:r>
            <a:r>
              <a:rPr lang="nb-NO" sz="1800" b="0" dirty="0" err="1"/>
              <a:t>dei</a:t>
            </a:r>
            <a:r>
              <a:rPr lang="nb-NO" sz="1800" b="0" dirty="0"/>
              <a:t> siste 12 </a:t>
            </a:r>
            <a:r>
              <a:rPr lang="nb-NO" sz="1800" b="0" dirty="0" err="1"/>
              <a:t>månadane</a:t>
            </a:r>
            <a:r>
              <a:rPr lang="nb-NO" sz="1800" b="0" dirty="0"/>
              <a:t>. [trykk] Under fanen «Resepthistorikk» finn du alle reseptar og </a:t>
            </a:r>
            <a:r>
              <a:rPr lang="nb-NO" sz="1800" b="0" dirty="0" err="1"/>
              <a:t>utleveringar</a:t>
            </a:r>
            <a:r>
              <a:rPr lang="nb-NO" sz="1800" b="0" dirty="0"/>
              <a:t> tre år tilbake i tid. </a:t>
            </a:r>
          </a:p>
          <a:p>
            <a:r>
              <a:rPr lang="nb-NO" sz="1800" b="0" dirty="0"/>
              <a:t>[trykk] Om du ønsker </a:t>
            </a:r>
            <a:r>
              <a:rPr lang="nb-NO" sz="1800" b="0" dirty="0" err="1"/>
              <a:t>meir</a:t>
            </a:r>
            <a:r>
              <a:rPr lang="nb-NO" sz="1800" b="0" dirty="0"/>
              <a:t> informasjon om </a:t>
            </a:r>
            <a:r>
              <a:rPr lang="nb-NO" sz="1800" b="0" dirty="0" err="1"/>
              <a:t>ein</a:t>
            </a:r>
            <a:r>
              <a:rPr lang="nb-NO" sz="1800" b="0" dirty="0"/>
              <a:t> av </a:t>
            </a:r>
            <a:r>
              <a:rPr lang="nb-NO" sz="1800" b="0" dirty="0" err="1"/>
              <a:t>reseptane</a:t>
            </a:r>
            <a:r>
              <a:rPr lang="nb-NO" sz="1800" b="0" dirty="0"/>
              <a:t> dine, kan du trykke på «Sjå </a:t>
            </a:r>
            <a:r>
              <a:rPr lang="nb-NO" sz="1800" b="0" dirty="0" err="1"/>
              <a:t>detaljar</a:t>
            </a:r>
            <a:r>
              <a:rPr lang="nb-NO" sz="1800" b="0" dirty="0"/>
              <a:t>» på resepten. [trykk] Der kan du blant anna sjå: dosering, kven resepten blei rekvirert av, når resepten blei rekvirert og </a:t>
            </a:r>
            <a:r>
              <a:rPr lang="nb-NO" sz="1800" b="0" dirty="0" err="1"/>
              <a:t>talet</a:t>
            </a:r>
            <a:r>
              <a:rPr lang="nb-NO" sz="1800" b="0" dirty="0"/>
              <a:t> på </a:t>
            </a:r>
            <a:r>
              <a:rPr lang="nb-NO" sz="1800" b="0" dirty="0" err="1"/>
              <a:t>utleveringar</a:t>
            </a:r>
            <a:r>
              <a:rPr lang="nb-NO" sz="1800" b="0" dirty="0"/>
              <a:t>. </a:t>
            </a:r>
          </a:p>
          <a:p>
            <a:r>
              <a:rPr lang="nb-NO" sz="1800" b="0" dirty="0"/>
              <a:t>[trykk] Det </a:t>
            </a:r>
            <a:r>
              <a:rPr lang="nb-NO" sz="1800" b="0" dirty="0" err="1"/>
              <a:t>finst</a:t>
            </a:r>
            <a:r>
              <a:rPr lang="nb-NO" sz="1800" b="0" dirty="0"/>
              <a:t> </a:t>
            </a:r>
            <a:r>
              <a:rPr lang="nb-NO" sz="1800" b="0" dirty="0" err="1"/>
              <a:t>ein</a:t>
            </a:r>
            <a:r>
              <a:rPr lang="nb-NO" sz="1800" b="0" dirty="0"/>
              <a:t> </a:t>
            </a:r>
            <a:r>
              <a:rPr lang="nb-NO" sz="1800" b="0" dirty="0" err="1"/>
              <a:t>utskriftsvenleg</a:t>
            </a:r>
            <a:r>
              <a:rPr lang="nb-NO" sz="1800" b="0" dirty="0"/>
              <a:t> versjon av reseptoversikta di heilt </a:t>
            </a:r>
            <a:r>
              <a:rPr lang="nb-NO" sz="1800" b="0" dirty="0" err="1"/>
              <a:t>nedst</a:t>
            </a:r>
            <a:r>
              <a:rPr lang="nb-NO" sz="1800" b="0" dirty="0"/>
              <a:t> på Resepter-sida.</a:t>
            </a:r>
          </a:p>
          <a:p>
            <a:r>
              <a:rPr lang="nb-NO" sz="1800" b="0" dirty="0"/>
              <a:t>[trykk] Du kan på Helsenorge be om fornying av </a:t>
            </a:r>
            <a:r>
              <a:rPr lang="nb-NO" sz="1800" b="0" dirty="0" err="1"/>
              <a:t>dei</a:t>
            </a:r>
            <a:r>
              <a:rPr lang="nb-NO" sz="1800" b="0" dirty="0"/>
              <a:t> faste legemidla dine, dersom fastlegen din tilbyr denne </a:t>
            </a:r>
            <a:r>
              <a:rPr lang="nb-NO" sz="1800" b="0" dirty="0" err="1"/>
              <a:t>tenesta</a:t>
            </a:r>
            <a:r>
              <a:rPr lang="nb-NO" sz="1800" b="0" dirty="0"/>
              <a:t>. [trykk] Trykk på «Forny resept» for å sjå om </a:t>
            </a:r>
            <a:r>
              <a:rPr lang="nb-NO" sz="1800" b="0" dirty="0" err="1"/>
              <a:t>tenesta</a:t>
            </a:r>
            <a:r>
              <a:rPr lang="nb-NO" sz="1800" b="0" dirty="0"/>
              <a:t> er </a:t>
            </a:r>
            <a:r>
              <a:rPr lang="nb-NO" sz="1800" b="0" dirty="0" err="1"/>
              <a:t>tilgjengeleg</a:t>
            </a:r>
            <a:r>
              <a:rPr lang="nb-NO" sz="1800" b="0" dirty="0"/>
              <a:t>.</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49</a:t>
            </a:fld>
            <a:endParaRPr lang="en-NO"/>
          </a:p>
        </p:txBody>
      </p:sp>
    </p:spTree>
    <p:extLst>
      <p:ext uri="{BB962C8B-B14F-4D97-AF65-F5344CB8AC3E}">
        <p14:creationId xmlns:p14="http://schemas.microsoft.com/office/powerpoint/2010/main" val="377849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Tjenesten Vaksiner gir deg oversikt over kva </a:t>
            </a:r>
            <a:r>
              <a:rPr lang="nb-NO" sz="1200" b="0" dirty="0" err="1"/>
              <a:t>vaksinar</a:t>
            </a:r>
            <a:r>
              <a:rPr lang="nb-NO" sz="1200" b="0" dirty="0"/>
              <a:t> du har tatt. [trykk] Trykk på «Vaksinehistorikk». [trykk] I </a:t>
            </a:r>
            <a:r>
              <a:rPr lang="nb-NO" sz="1200" b="0" dirty="0" err="1"/>
              <a:t>oversikta</a:t>
            </a:r>
            <a:r>
              <a:rPr lang="nb-NO" sz="1200" b="0" dirty="0"/>
              <a:t> visest alle </a:t>
            </a:r>
            <a:r>
              <a:rPr lang="nb-NO" sz="1200" b="0" dirty="0" err="1"/>
              <a:t>vaksinane</a:t>
            </a:r>
            <a:r>
              <a:rPr lang="nb-NO" sz="1200" b="0" dirty="0"/>
              <a:t> dine som er registrerte i Nasjonalt vaksinasjonsregister (SYSVAK). </a:t>
            </a:r>
          </a:p>
          <a:p>
            <a:r>
              <a:rPr lang="nb-NO" sz="1200" b="0" dirty="0"/>
              <a:t>[trykk] Om du ønsker, kan du skrive ut vaksinasjonskortet ditt. [trykk] Trykk på «Vaksinekort». [trykk] Den </a:t>
            </a:r>
            <a:r>
              <a:rPr lang="nb-NO" sz="1200" b="0" dirty="0" err="1"/>
              <a:t>utskriftsvenlege</a:t>
            </a:r>
            <a:r>
              <a:rPr lang="nb-NO" sz="1200" b="0" dirty="0"/>
              <a:t> versjonen av vaksinasjonskortet </a:t>
            </a:r>
            <a:r>
              <a:rPr lang="nb-NO" sz="1200" b="0" dirty="0" err="1"/>
              <a:t>inneheld</a:t>
            </a:r>
            <a:r>
              <a:rPr lang="nb-NO" sz="1200" b="0" dirty="0"/>
              <a:t> informasjon på både norsk og engelsk. Dette kan </a:t>
            </a:r>
            <a:r>
              <a:rPr lang="nb-NO" sz="1200" b="0" dirty="0" err="1"/>
              <a:t>vere</a:t>
            </a:r>
            <a:r>
              <a:rPr lang="nb-NO" sz="1200" b="0" dirty="0"/>
              <a:t> nyttig dersom du skal ut på reise og treng å vise til kva </a:t>
            </a:r>
            <a:r>
              <a:rPr lang="nb-NO" sz="1200" b="0" dirty="0" err="1"/>
              <a:t>vaksinar</a:t>
            </a:r>
            <a:r>
              <a:rPr lang="nb-NO" sz="1200" b="0" dirty="0"/>
              <a:t> du har tatt. </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50</a:t>
            </a:fld>
            <a:endParaRPr lang="en-NO"/>
          </a:p>
        </p:txBody>
      </p:sp>
    </p:spTree>
    <p:extLst>
      <p:ext uri="{BB962C8B-B14F-4D97-AF65-F5344CB8AC3E}">
        <p14:creationId xmlns:p14="http://schemas.microsoft.com/office/powerpoint/2010/main" val="165051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blir drive av Norsk helsenett, </a:t>
            </a:r>
            <a:r>
              <a:rPr lang="nb-NO" dirty="0" err="1"/>
              <a:t>eit</a:t>
            </a:r>
            <a:r>
              <a:rPr lang="nb-NO" dirty="0"/>
              <a:t> </a:t>
            </a:r>
            <a:r>
              <a:rPr lang="nb-NO" dirty="0" err="1"/>
              <a:t>statsføretak</a:t>
            </a:r>
            <a:r>
              <a:rPr lang="nb-NO" dirty="0"/>
              <a:t> </a:t>
            </a:r>
            <a:r>
              <a:rPr lang="nb-NO" dirty="0" err="1"/>
              <a:t>eigd</a:t>
            </a:r>
            <a:r>
              <a:rPr lang="nb-NO" dirty="0"/>
              <a:t> av Helse- og omsorgsdepartementet. Norsk helsenett </a:t>
            </a:r>
            <a:r>
              <a:rPr lang="nb-NO" dirty="0" err="1"/>
              <a:t>utviklar</a:t>
            </a:r>
            <a:r>
              <a:rPr lang="nb-NO" dirty="0"/>
              <a:t> og </a:t>
            </a:r>
            <a:r>
              <a:rPr lang="nb-NO" dirty="0" err="1"/>
              <a:t>driftar</a:t>
            </a:r>
            <a:r>
              <a:rPr lang="nb-NO" dirty="0"/>
              <a:t> Helsenorge på vegner av helse- og omsorgssektoren. Det er mange som leverer </a:t>
            </a:r>
            <a:r>
              <a:rPr lang="nb-NO" dirty="0" err="1"/>
              <a:t>innhald</a:t>
            </a:r>
            <a:r>
              <a:rPr lang="nb-NO" dirty="0"/>
              <a:t> til Helsenorge, blant anna Helsedirektoratet, </a:t>
            </a:r>
            <a:r>
              <a:rPr lang="nb-NO" dirty="0" err="1"/>
              <a:t>Helfo</a:t>
            </a:r>
            <a:r>
              <a:rPr lang="nb-NO" dirty="0"/>
              <a:t> og sjukehusa i </a:t>
            </a:r>
            <a:r>
              <a:rPr lang="nb-NO" dirty="0" err="1"/>
              <a:t>Noreg</a:t>
            </a:r>
            <a:r>
              <a:rPr lang="nb-NO" dirty="0"/>
              <a:t>.</a:t>
            </a:r>
          </a:p>
        </p:txBody>
      </p:sp>
      <p:sp>
        <p:nvSpPr>
          <p:cNvPr id="4" name="Plassholder for lysbildenummer 3"/>
          <p:cNvSpPr>
            <a:spLocks noGrp="1"/>
          </p:cNvSpPr>
          <p:nvPr>
            <p:ph type="sldNum" sz="quarter" idx="5"/>
          </p:nvPr>
        </p:nvSpPr>
        <p:spPr/>
        <p:txBody>
          <a:bodyPr/>
          <a:lstStyle/>
          <a:p>
            <a:fld id="{63E85D76-52A3-2748-A231-97ED5A62A5A7}" type="slidenum">
              <a:rPr lang="en-NO" smtClean="0"/>
              <a:t>6</a:t>
            </a:fld>
            <a:endParaRPr lang="en-NO"/>
          </a:p>
        </p:txBody>
      </p:sp>
    </p:spTree>
    <p:extLst>
      <p:ext uri="{BB962C8B-B14F-4D97-AF65-F5344CB8AC3E}">
        <p14:creationId xmlns:p14="http://schemas.microsoft.com/office/powerpoint/2010/main" val="1980438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Tjenesten Frikort og </a:t>
            </a:r>
            <a:r>
              <a:rPr lang="nb-NO" sz="1200" b="0" dirty="0" err="1"/>
              <a:t>eigendelar</a:t>
            </a:r>
            <a:r>
              <a:rPr lang="nb-NO" sz="1200" b="0" dirty="0"/>
              <a:t> gir oversikt over dine betalte </a:t>
            </a:r>
            <a:r>
              <a:rPr lang="nb-NO" sz="1200" b="0" dirty="0" err="1"/>
              <a:t>eigendelar</a:t>
            </a:r>
            <a:r>
              <a:rPr lang="nb-NO" sz="1200" b="0" dirty="0"/>
              <a:t> og du kan sjå kor </a:t>
            </a:r>
            <a:r>
              <a:rPr lang="nb-NO" sz="1200" b="0" dirty="0" err="1"/>
              <a:t>mykje</a:t>
            </a:r>
            <a:r>
              <a:rPr lang="nb-NO" sz="1200" b="0" dirty="0"/>
              <a:t> det er igjen før du får frikort. [trykk] Du kan sjå kva </a:t>
            </a:r>
            <a:r>
              <a:rPr lang="nb-NO" sz="1200" b="0" dirty="0" err="1"/>
              <a:t>behandlarar</a:t>
            </a:r>
            <a:r>
              <a:rPr lang="nb-NO" sz="1200" b="0" dirty="0"/>
              <a:t> og </a:t>
            </a:r>
            <a:r>
              <a:rPr lang="nb-NO" sz="1200" b="0" dirty="0" err="1"/>
              <a:t>tenester</a:t>
            </a:r>
            <a:r>
              <a:rPr lang="nb-NO" sz="1200" b="0" dirty="0"/>
              <a:t> som utløyser </a:t>
            </a:r>
            <a:r>
              <a:rPr lang="nb-NO" sz="1200" b="0" dirty="0" err="1"/>
              <a:t>godkjende</a:t>
            </a:r>
            <a:r>
              <a:rPr lang="nb-NO" sz="1200" b="0" dirty="0"/>
              <a:t> </a:t>
            </a:r>
            <a:r>
              <a:rPr lang="nb-NO" sz="1200" b="0" dirty="0" err="1"/>
              <a:t>eigendelar</a:t>
            </a:r>
            <a:r>
              <a:rPr lang="nb-NO" sz="1200" b="0" dirty="0"/>
              <a:t>. [trykk] Du kan sjå historikk for </a:t>
            </a:r>
            <a:r>
              <a:rPr lang="nb-NO" sz="1200" b="0" dirty="0" err="1"/>
              <a:t>eigendelar</a:t>
            </a:r>
            <a:r>
              <a:rPr lang="nb-NO" sz="1200" b="0" dirty="0"/>
              <a:t> og frikort to år tilbake i tid.</a:t>
            </a:r>
          </a:p>
          <a:p>
            <a:r>
              <a:rPr lang="nb-NO" sz="1200" b="0" dirty="0"/>
              <a:t>[trykk] Om du har fått frikort, finn du </a:t>
            </a:r>
            <a:r>
              <a:rPr lang="nb-NO" sz="1200" b="0" dirty="0" err="1"/>
              <a:t>ein</a:t>
            </a:r>
            <a:r>
              <a:rPr lang="nb-NO" sz="1200" b="0" dirty="0"/>
              <a:t> digital versjon på denne sida og kan vise frikortet </a:t>
            </a:r>
            <a:r>
              <a:rPr lang="nb-NO" sz="1200" b="0" dirty="0" err="1"/>
              <a:t>herfrå</a:t>
            </a:r>
            <a:r>
              <a:rPr lang="nb-NO" sz="1200" b="0" dirty="0"/>
              <a:t> til </a:t>
            </a:r>
            <a:r>
              <a:rPr lang="nb-NO" sz="1200" b="0" dirty="0" err="1"/>
              <a:t>helsetenesta</a:t>
            </a:r>
            <a:r>
              <a:rPr lang="nb-NO" sz="1200" b="0" dirty="0"/>
              <a:t>. [trykk] Du vil òg få varsel og melding i innboksen din på Helsenorge når du får innvilga frikort.</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51</a:t>
            </a:fld>
            <a:endParaRPr lang="en-NO"/>
          </a:p>
        </p:txBody>
      </p:sp>
    </p:spTree>
    <p:extLst>
      <p:ext uri="{BB962C8B-B14F-4D97-AF65-F5344CB8AC3E}">
        <p14:creationId xmlns:p14="http://schemas.microsoft.com/office/powerpoint/2010/main" val="3136370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Tjenesten Bytte fastlege gir deg høve til å søke etter ledige </a:t>
            </a:r>
            <a:r>
              <a:rPr lang="nb-NO" sz="1200" b="0" dirty="0" err="1"/>
              <a:t>fastlegar</a:t>
            </a:r>
            <a:r>
              <a:rPr lang="nb-NO" sz="1200" b="0" dirty="0"/>
              <a:t> og byte fastlege. [trykk] Du kan søke opp </a:t>
            </a:r>
            <a:r>
              <a:rPr lang="nb-NO" sz="1200" b="0" dirty="0" err="1"/>
              <a:t>ein</a:t>
            </a:r>
            <a:r>
              <a:rPr lang="nb-NO" sz="1200" b="0" dirty="0"/>
              <a:t> fastlege basert på område eller </a:t>
            </a:r>
            <a:r>
              <a:rPr lang="nb-NO" sz="1200" b="0" dirty="0" err="1"/>
              <a:t>namn</a:t>
            </a:r>
            <a:r>
              <a:rPr lang="nb-NO" sz="1200" b="0" dirty="0"/>
              <a:t> på fastlegen eller legekontoret. [trykk] Deretter får du ei oversikt over alle </a:t>
            </a:r>
            <a:r>
              <a:rPr lang="nb-NO" sz="1200" b="0" dirty="0" err="1"/>
              <a:t>fastlegane</a:t>
            </a:r>
            <a:r>
              <a:rPr lang="nb-NO" sz="1200" b="0" dirty="0"/>
              <a:t> i området, du kan sjå fastlegekontor, ledige </a:t>
            </a:r>
            <a:r>
              <a:rPr lang="nb-NO" sz="1200" b="0" dirty="0" err="1"/>
              <a:t>plassar</a:t>
            </a:r>
            <a:r>
              <a:rPr lang="nb-NO" sz="1200" b="0" dirty="0"/>
              <a:t> og </a:t>
            </a:r>
            <a:r>
              <a:rPr lang="nb-NO" sz="1200" b="0" dirty="0" err="1"/>
              <a:t>talet</a:t>
            </a:r>
            <a:r>
              <a:rPr lang="nb-NO" sz="1200" b="0" dirty="0"/>
              <a:t> på på venteliste. [trykk] Du ser òg om du kan </a:t>
            </a:r>
            <a:r>
              <a:rPr lang="nb-NO" sz="1200" b="0" dirty="0" err="1"/>
              <a:t>velje</a:t>
            </a:r>
            <a:r>
              <a:rPr lang="nb-NO" sz="1200" b="0" dirty="0"/>
              <a:t> å byte, sette deg på venteliste eller at byte </a:t>
            </a:r>
            <a:r>
              <a:rPr lang="nb-NO" sz="1200" b="0" dirty="0" err="1"/>
              <a:t>ikkje</a:t>
            </a:r>
            <a:r>
              <a:rPr lang="nb-NO" sz="1200" b="0" dirty="0"/>
              <a:t> er </a:t>
            </a:r>
            <a:r>
              <a:rPr lang="nb-NO" sz="1200" b="0" dirty="0" err="1"/>
              <a:t>mogleg</a:t>
            </a:r>
            <a:r>
              <a:rPr lang="nb-NO" sz="1200" b="0" dirty="0"/>
              <a:t>.</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52</a:t>
            </a:fld>
            <a:endParaRPr lang="en-NO"/>
          </a:p>
        </p:txBody>
      </p:sp>
    </p:spTree>
    <p:extLst>
      <p:ext uri="{BB962C8B-B14F-4D97-AF65-F5344CB8AC3E}">
        <p14:creationId xmlns:p14="http://schemas.microsoft.com/office/powerpoint/2010/main" val="2952988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I </a:t>
            </a:r>
            <a:r>
              <a:rPr lang="nb-NO" sz="1200" b="0" dirty="0" err="1"/>
              <a:t>tenesta</a:t>
            </a:r>
            <a:r>
              <a:rPr lang="nb-NO" sz="1200" b="0" dirty="0"/>
              <a:t> Pasientjournal på Helsenorge kan du sjå </a:t>
            </a:r>
            <a:r>
              <a:rPr lang="nb-NO" sz="1200" b="0" dirty="0" err="1"/>
              <a:t>utvalde</a:t>
            </a:r>
            <a:r>
              <a:rPr lang="nb-NO" sz="1200" b="0" dirty="0"/>
              <a:t> journaldokument </a:t>
            </a:r>
            <a:r>
              <a:rPr lang="nb-NO" sz="1200" b="0" dirty="0" err="1"/>
              <a:t>frå</a:t>
            </a:r>
            <a:r>
              <a:rPr lang="nb-NO" sz="1200" b="0" dirty="0"/>
              <a:t> sjukehus, Kommunal akutt døgneining og Legevakten i Oslo. [trykk] I framtida vil du òg kunne sjå </a:t>
            </a:r>
            <a:r>
              <a:rPr lang="nb-NO" sz="1200" b="0" dirty="0" err="1"/>
              <a:t>utvalde</a:t>
            </a:r>
            <a:r>
              <a:rPr lang="nb-NO" sz="1200" b="0" dirty="0"/>
              <a:t> journaldokument </a:t>
            </a:r>
            <a:r>
              <a:rPr lang="nb-NO" sz="1200" b="0" dirty="0" err="1"/>
              <a:t>frå</a:t>
            </a:r>
            <a:r>
              <a:rPr lang="nb-NO" sz="1200" b="0" dirty="0"/>
              <a:t> fastlegen og kommunen på Helsenorge. [trykk] Du kan søke på dato, dokumenttype, eller </a:t>
            </a:r>
            <a:r>
              <a:rPr lang="nb-NO" sz="1200" b="0" dirty="0" err="1"/>
              <a:t>utvalde</a:t>
            </a:r>
            <a:r>
              <a:rPr lang="nb-NO" sz="1200" b="0" dirty="0"/>
              <a:t> ord </a:t>
            </a:r>
            <a:r>
              <a:rPr lang="nb-NO" sz="1200" b="0" dirty="0" err="1"/>
              <a:t>frå</a:t>
            </a:r>
            <a:r>
              <a:rPr lang="nb-NO" sz="1200" b="0" dirty="0"/>
              <a:t> journalen. [trykk] Filtrering på 1 år står på, og må </a:t>
            </a:r>
            <a:r>
              <a:rPr lang="nb-NO" sz="1200" b="0" dirty="0" err="1"/>
              <a:t>utvidast</a:t>
            </a:r>
            <a:r>
              <a:rPr lang="nb-NO" sz="1200" b="0" dirty="0"/>
              <a:t> eller </a:t>
            </a:r>
            <a:r>
              <a:rPr lang="nb-NO" sz="1200" b="0" dirty="0" err="1"/>
              <a:t>fjernast</a:t>
            </a:r>
            <a:r>
              <a:rPr lang="nb-NO" sz="1200" b="0" dirty="0"/>
              <a:t> om du ønsker å sjå journaldokument lenger enn 1 år tilbake i tid. [trykk] Det er </a:t>
            </a:r>
            <a:r>
              <a:rPr lang="nb-NO" sz="1200" b="0" dirty="0" err="1"/>
              <a:t>mogleg</a:t>
            </a:r>
            <a:r>
              <a:rPr lang="nb-NO" sz="1200" b="0" dirty="0"/>
              <a:t> å enten </a:t>
            </a:r>
            <a:r>
              <a:rPr lang="nb-NO" sz="1200" b="0" dirty="0" err="1"/>
              <a:t>opne</a:t>
            </a:r>
            <a:r>
              <a:rPr lang="nb-NO" sz="1200" b="0" dirty="0"/>
              <a:t> dokument og/eller lagre </a:t>
            </a:r>
            <a:r>
              <a:rPr lang="nb-NO" sz="1200" b="0" dirty="0" err="1"/>
              <a:t>dei</a:t>
            </a:r>
            <a:r>
              <a:rPr lang="nb-NO" sz="1200" b="0" dirty="0"/>
              <a:t> på eigen pc/mobil.</a:t>
            </a:r>
          </a:p>
          <a:p>
            <a:r>
              <a:rPr lang="nb-NO" sz="1200" b="0" dirty="0"/>
              <a:t>[trykk] Om du har spørsmål til </a:t>
            </a:r>
            <a:r>
              <a:rPr lang="nb-NO" sz="1200" b="0" dirty="0" err="1"/>
              <a:t>innhaldet</a:t>
            </a:r>
            <a:r>
              <a:rPr lang="nb-NO" sz="1200" b="0" dirty="0"/>
              <a:t> i journaldokument i Pasientjournal, må du kontakte det aktuelle sjukehuset, Kommunal akutt døgneining eller Legevakten i Oslo.</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53</a:t>
            </a:fld>
            <a:endParaRPr lang="en-NO"/>
          </a:p>
        </p:txBody>
      </p:sp>
    </p:spTree>
    <p:extLst>
      <p:ext uri="{BB962C8B-B14F-4D97-AF65-F5344CB8AC3E}">
        <p14:creationId xmlns:p14="http://schemas.microsoft.com/office/powerpoint/2010/main" val="1938106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[trykk] I </a:t>
            </a:r>
            <a:r>
              <a:rPr lang="nb-NO" sz="1200" b="0" dirty="0" err="1"/>
              <a:t>tenesta</a:t>
            </a:r>
            <a:r>
              <a:rPr lang="nb-NO" sz="1200" b="0" dirty="0"/>
              <a:t> Donorkort på Helsenorge kan du opprette </a:t>
            </a:r>
            <a:r>
              <a:rPr lang="nb-NO" sz="1200" b="0" dirty="0" err="1"/>
              <a:t>eit</a:t>
            </a:r>
            <a:r>
              <a:rPr lang="nb-NO" sz="1200" b="0" dirty="0"/>
              <a:t> digitalt donorkort. </a:t>
            </a:r>
          </a:p>
          <a:p>
            <a:r>
              <a:rPr lang="nb-NO" sz="1200" b="0" dirty="0"/>
              <a:t>[trykk] Når du </a:t>
            </a:r>
            <a:r>
              <a:rPr lang="nb-NO" sz="1200" b="0" dirty="0" err="1"/>
              <a:t>opprettar</a:t>
            </a:r>
            <a:r>
              <a:rPr lang="nb-NO" sz="1200" b="0" dirty="0"/>
              <a:t> </a:t>
            </a:r>
            <a:r>
              <a:rPr lang="nb-NO" sz="1200" b="0" dirty="0" err="1"/>
              <a:t>eit</a:t>
            </a:r>
            <a:r>
              <a:rPr lang="nb-NO" sz="1200" b="0" dirty="0"/>
              <a:t> digitalt donorkort kan du legge til to </a:t>
            </a:r>
            <a:r>
              <a:rPr lang="nb-NO" sz="1200" b="0" dirty="0" err="1"/>
              <a:t>pårørande</a:t>
            </a:r>
            <a:r>
              <a:rPr lang="nb-NO" sz="1200" b="0" dirty="0"/>
              <a:t> som kjenner til standpunktet ditt, og om du vil, kan </a:t>
            </a:r>
            <a:r>
              <a:rPr lang="nb-NO" sz="1200" b="0" dirty="0" err="1"/>
              <a:t>desse</a:t>
            </a:r>
            <a:r>
              <a:rPr lang="nb-NO" sz="1200" b="0" dirty="0"/>
              <a:t> få </a:t>
            </a:r>
            <a:r>
              <a:rPr lang="nb-NO" sz="1200" b="0" dirty="0" err="1"/>
              <a:t>ein</a:t>
            </a:r>
            <a:r>
              <a:rPr lang="nb-NO" sz="1200" b="0" dirty="0"/>
              <a:t> SMS </a:t>
            </a:r>
            <a:r>
              <a:rPr lang="nb-NO" sz="1200" b="0" dirty="0" err="1"/>
              <a:t>frå</a:t>
            </a:r>
            <a:r>
              <a:rPr lang="nb-NO" sz="1200" b="0" dirty="0"/>
              <a:t> Helsenorge som informerer </a:t>
            </a:r>
            <a:r>
              <a:rPr lang="nb-NO" sz="1200" b="0" dirty="0" err="1"/>
              <a:t>dei</a:t>
            </a:r>
            <a:r>
              <a:rPr lang="nb-NO" sz="1200" b="0" dirty="0"/>
              <a:t> om ønsket ditt om å </a:t>
            </a:r>
            <a:r>
              <a:rPr lang="nb-NO" sz="1200" b="0" dirty="0" err="1"/>
              <a:t>vere</a:t>
            </a:r>
            <a:r>
              <a:rPr lang="nb-NO" sz="1200" b="0" dirty="0"/>
              <a:t> organdonor.</a:t>
            </a:r>
          </a:p>
          <a:p>
            <a:r>
              <a:rPr lang="nb-NO" sz="1200" b="0" dirty="0"/>
              <a:t>[trykk] Om du ønsker, kan du skrive ut donorkortet. [trykk] Trykk på knappen «</a:t>
            </a:r>
            <a:r>
              <a:rPr lang="nb-NO" sz="1200" b="0" dirty="0" err="1"/>
              <a:t>Utskriftsvenleg</a:t>
            </a:r>
            <a:r>
              <a:rPr lang="nb-NO" sz="1200" b="0" dirty="0"/>
              <a:t> donorkort» på Donorkort-sida.</a:t>
            </a:r>
            <a:endParaRPr lang="nb-NO" b="0"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54</a:t>
            </a:fld>
            <a:endParaRPr lang="en-NO"/>
          </a:p>
        </p:txBody>
      </p:sp>
    </p:spTree>
    <p:extLst>
      <p:ext uri="{BB962C8B-B14F-4D97-AF65-F5344CB8AC3E}">
        <p14:creationId xmlns:p14="http://schemas.microsoft.com/office/powerpoint/2010/main" val="1643628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A1D5-2088-1969-AA88-E7D8B7447D2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BAA6AD-1811-CFB3-550D-EAD9ABE898E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EFDCED3-807D-3D70-E319-B477B83C2366}"/>
              </a:ext>
            </a:extLst>
          </p:cNvPr>
          <p:cNvSpPr>
            <a:spLocks noGrp="1"/>
          </p:cNvSpPr>
          <p:nvPr>
            <p:ph type="body" idx="1"/>
          </p:nvPr>
        </p:nvSpPr>
        <p:spPr/>
        <p:txBody>
          <a:bodyPr/>
          <a:lstStyle/>
          <a:p>
            <a:r>
              <a:rPr lang="nb-NO" dirty="0"/>
              <a:t>Om du ønsker hjelp med </a:t>
            </a:r>
            <a:r>
              <a:rPr lang="nb-NO" dirty="0" err="1"/>
              <a:t>tenestene</a:t>
            </a:r>
            <a:r>
              <a:rPr lang="nb-NO" dirty="0"/>
              <a:t> på Helsenorge kan du ringe Rettleiing Helsenorge. Hugs at </a:t>
            </a:r>
            <a:r>
              <a:rPr lang="nb-NO" dirty="0" err="1"/>
              <a:t>dei</a:t>
            </a:r>
            <a:r>
              <a:rPr lang="nb-NO" dirty="0"/>
              <a:t> </a:t>
            </a:r>
            <a:r>
              <a:rPr lang="nb-NO" dirty="0" err="1"/>
              <a:t>berre</a:t>
            </a:r>
            <a:r>
              <a:rPr lang="nb-NO" dirty="0"/>
              <a:t> kan rettleie, og at </a:t>
            </a:r>
            <a:r>
              <a:rPr lang="nb-NO" dirty="0" err="1"/>
              <a:t>dei</a:t>
            </a:r>
            <a:r>
              <a:rPr lang="nb-NO" dirty="0"/>
              <a:t> </a:t>
            </a:r>
            <a:r>
              <a:rPr lang="nb-NO" dirty="0" err="1"/>
              <a:t>ikkje</a:t>
            </a:r>
            <a:r>
              <a:rPr lang="nb-NO" dirty="0"/>
              <a:t> kan logge seg inn på din Helsenorge for deg.</a:t>
            </a:r>
          </a:p>
        </p:txBody>
      </p:sp>
      <p:sp>
        <p:nvSpPr>
          <p:cNvPr id="4" name="Plassholder for lysbildenummer 3">
            <a:extLst>
              <a:ext uri="{FF2B5EF4-FFF2-40B4-BE49-F238E27FC236}">
                <a16:creationId xmlns:a16="http://schemas.microsoft.com/office/drawing/2014/main" id="{96B3D953-04DB-25E7-5360-2ABE070321C3}"/>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55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450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 kan du prøve </a:t>
            </a:r>
            <a:r>
              <a:rPr lang="nb-NO" dirty="0" err="1"/>
              <a:t>nokre</a:t>
            </a:r>
            <a:r>
              <a:rPr lang="nb-NO" dirty="0"/>
              <a:t> praktiske </a:t>
            </a:r>
            <a:r>
              <a:rPr lang="nb-NO" dirty="0" err="1"/>
              <a:t>oppgåver</a:t>
            </a:r>
            <a:r>
              <a:rPr lang="nb-NO" dirty="0"/>
              <a:t> på Helsenorge, om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56</a:t>
            </a:fld>
            <a:endParaRPr lang="en-NO"/>
          </a:p>
        </p:txBody>
      </p:sp>
    </p:spTree>
    <p:extLst>
      <p:ext uri="{BB962C8B-B14F-4D97-AF65-F5344CB8AC3E}">
        <p14:creationId xmlns:p14="http://schemas.microsoft.com/office/powerpoint/2010/main" val="3075935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57</a:t>
            </a:fld>
            <a:endParaRPr lang="en-NO"/>
          </a:p>
        </p:txBody>
      </p:sp>
    </p:spTree>
    <p:extLst>
      <p:ext uri="{BB962C8B-B14F-4D97-AF65-F5344CB8AC3E}">
        <p14:creationId xmlns:p14="http://schemas.microsoft.com/office/powerpoint/2010/main" val="332589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Helsenorge er </a:t>
            </a:r>
            <a:r>
              <a:rPr lang="nb-NO" dirty="0" err="1"/>
              <a:t>hovudinngangen</a:t>
            </a:r>
            <a:r>
              <a:rPr lang="nb-NO" dirty="0"/>
              <a:t> til </a:t>
            </a:r>
            <a:r>
              <a:rPr lang="nb-NO" dirty="0" err="1"/>
              <a:t>offentlege</a:t>
            </a:r>
            <a:r>
              <a:rPr lang="nb-NO" dirty="0"/>
              <a:t> helse- og </a:t>
            </a:r>
            <a:r>
              <a:rPr lang="nb-NO" dirty="0" err="1"/>
              <a:t>omsorgstenester</a:t>
            </a:r>
            <a:r>
              <a:rPr lang="nb-NO" dirty="0"/>
              <a:t> digitalt. Veldig mange </a:t>
            </a:r>
            <a:r>
              <a:rPr lang="nb-NO" dirty="0" err="1"/>
              <a:t>innbyggarar</a:t>
            </a:r>
            <a:r>
              <a:rPr lang="nb-NO" dirty="0"/>
              <a:t> og </a:t>
            </a:r>
            <a:r>
              <a:rPr lang="nb-NO" dirty="0" err="1"/>
              <a:t>pasientar</a:t>
            </a:r>
            <a:r>
              <a:rPr lang="nb-NO" dirty="0"/>
              <a:t> brukar Helsenorge aktivt som del av </a:t>
            </a:r>
            <a:r>
              <a:rPr lang="nb-NO" dirty="0" err="1"/>
              <a:t>helsekvardagen</a:t>
            </a:r>
            <a:r>
              <a:rPr lang="nb-NO" dirty="0"/>
              <a:t> sin for tilgang til eigen helseinformasjon og kontakt med helsevesenet.</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a:t>
            </a:fld>
            <a:endParaRPr lang="en-NO"/>
          </a:p>
        </p:txBody>
      </p:sp>
    </p:spTree>
    <p:extLst>
      <p:ext uri="{BB962C8B-B14F-4D97-AF65-F5344CB8AC3E}">
        <p14:creationId xmlns:p14="http://schemas.microsoft.com/office/powerpoint/2010/main" val="399170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dirty="0">
                <a:solidFill>
                  <a:srgbClr val="000000"/>
                </a:solidFill>
                <a:effectLst/>
              </a:rPr>
              <a:t>Helsenorge er laga for å gi kvar enkelt </a:t>
            </a:r>
            <a:r>
              <a:rPr lang="nb-NO" sz="1200" b="0" i="0" dirty="0" err="1">
                <a:solidFill>
                  <a:srgbClr val="000000"/>
                </a:solidFill>
                <a:effectLst/>
              </a:rPr>
              <a:t>innbyggar</a:t>
            </a:r>
            <a:r>
              <a:rPr lang="nb-NO" sz="1200" b="0" i="0" dirty="0">
                <a:solidFill>
                  <a:srgbClr val="000000"/>
                </a:solidFill>
                <a:effectLst/>
              </a:rPr>
              <a:t> og pasienten, eller </a:t>
            </a:r>
            <a:r>
              <a:rPr lang="nb-NO" sz="1200" b="0" i="0" dirty="0" err="1">
                <a:solidFill>
                  <a:srgbClr val="000000"/>
                </a:solidFill>
                <a:effectLst/>
              </a:rPr>
              <a:t>dei</a:t>
            </a:r>
            <a:r>
              <a:rPr lang="nb-NO" sz="1200" b="0" i="0" dirty="0">
                <a:solidFill>
                  <a:srgbClr val="000000"/>
                </a:solidFill>
                <a:effectLst/>
              </a:rPr>
              <a:t> </a:t>
            </a:r>
            <a:r>
              <a:rPr lang="nb-NO" sz="1200" b="0" i="0" dirty="0" err="1">
                <a:solidFill>
                  <a:srgbClr val="000000"/>
                </a:solidFill>
                <a:effectLst/>
              </a:rPr>
              <a:t>pårørande</a:t>
            </a:r>
            <a:r>
              <a:rPr lang="nb-NO" sz="1200" b="0" i="0" dirty="0">
                <a:solidFill>
                  <a:srgbClr val="000000"/>
                </a:solidFill>
                <a:effectLst/>
              </a:rPr>
              <a:t>, </a:t>
            </a:r>
            <a:r>
              <a:rPr lang="nb-NO" sz="1200" b="0" i="0" dirty="0" err="1">
                <a:solidFill>
                  <a:srgbClr val="000000"/>
                </a:solidFill>
                <a:effectLst/>
              </a:rPr>
              <a:t>eit</a:t>
            </a:r>
            <a:r>
              <a:rPr lang="nb-NO" sz="1200" b="0" i="0" dirty="0">
                <a:solidFill>
                  <a:srgbClr val="000000"/>
                </a:solidFill>
                <a:effectLst/>
              </a:rPr>
              <a:t> betre og </a:t>
            </a:r>
            <a:r>
              <a:rPr lang="nb-NO" sz="1200" b="0" i="0" dirty="0" err="1">
                <a:solidFill>
                  <a:srgbClr val="000000"/>
                </a:solidFill>
                <a:effectLst/>
              </a:rPr>
              <a:t>enklare</a:t>
            </a:r>
            <a:r>
              <a:rPr lang="nb-NO" sz="1200" b="0" i="0" dirty="0">
                <a:solidFill>
                  <a:srgbClr val="000000"/>
                </a:solidFill>
                <a:effectLst/>
              </a:rPr>
              <a:t> møte med </a:t>
            </a:r>
            <a:r>
              <a:rPr lang="nb-NO" sz="1200" b="0" i="0" dirty="0" err="1">
                <a:solidFill>
                  <a:srgbClr val="000000"/>
                </a:solidFill>
                <a:effectLst/>
              </a:rPr>
              <a:t>helsetenesta</a:t>
            </a:r>
            <a:r>
              <a:rPr lang="nb-NO" sz="1200" b="0" i="0" dirty="0">
                <a:solidFill>
                  <a:srgbClr val="000000"/>
                </a:solidFill>
                <a:effectLst/>
              </a:rPr>
              <a:t>, og hjelpe </a:t>
            </a:r>
            <a:r>
              <a:rPr lang="nb-NO" sz="1200" b="0" i="0" dirty="0" err="1">
                <a:solidFill>
                  <a:srgbClr val="000000"/>
                </a:solidFill>
                <a:effectLst/>
              </a:rPr>
              <a:t>dei</a:t>
            </a:r>
            <a:r>
              <a:rPr lang="nb-NO" sz="1200" b="0" i="0" dirty="0">
                <a:solidFill>
                  <a:srgbClr val="000000"/>
                </a:solidFill>
                <a:effectLst/>
              </a:rPr>
              <a:t> med å </a:t>
            </a:r>
            <a:r>
              <a:rPr lang="nb-NO" sz="1200" b="0" i="0" dirty="0" err="1">
                <a:solidFill>
                  <a:srgbClr val="000000"/>
                </a:solidFill>
                <a:effectLst/>
              </a:rPr>
              <a:t>auke</a:t>
            </a:r>
            <a:r>
              <a:rPr lang="nb-NO" sz="1200" b="0" i="0" dirty="0">
                <a:solidFill>
                  <a:srgbClr val="000000"/>
                </a:solidFill>
                <a:effectLst/>
              </a:rPr>
              <a:t> </a:t>
            </a:r>
            <a:r>
              <a:rPr lang="nb-NO" sz="1200" b="0" i="0" dirty="0" err="1">
                <a:solidFill>
                  <a:srgbClr val="000000"/>
                </a:solidFill>
                <a:effectLst/>
              </a:rPr>
              <a:t>meistring</a:t>
            </a:r>
            <a:r>
              <a:rPr lang="nb-NO" sz="1200" b="0" i="0" dirty="0">
                <a:solidFill>
                  <a:srgbClr val="000000"/>
                </a:solidFill>
                <a:effectLst/>
              </a:rPr>
              <a:t>, styrke pasientrolla og få ei betre helse.</a:t>
            </a:r>
          </a:p>
          <a:p>
            <a:endParaRPr lang="nb-NO" sz="1200" b="0" i="0" dirty="0">
              <a:solidFill>
                <a:srgbClr val="000000"/>
              </a:solidFill>
              <a:effectLst/>
            </a:endParaRPr>
          </a:p>
          <a:p>
            <a:r>
              <a:rPr lang="nb-NO" sz="1200" b="0" i="0" dirty="0">
                <a:solidFill>
                  <a:srgbClr val="000000"/>
                </a:solidFill>
                <a:effectLst/>
              </a:rPr>
              <a:t>[trykk] Helsenorge skal </a:t>
            </a:r>
            <a:r>
              <a:rPr lang="nb-NO" sz="1200" b="0" i="0" dirty="0" err="1">
                <a:solidFill>
                  <a:srgbClr val="000000"/>
                </a:solidFill>
                <a:effectLst/>
              </a:rPr>
              <a:t>gjere</a:t>
            </a:r>
            <a:r>
              <a:rPr lang="nb-NO" sz="1200" b="0" i="0" dirty="0">
                <a:solidFill>
                  <a:srgbClr val="000000"/>
                </a:solidFill>
                <a:effectLst/>
              </a:rPr>
              <a:t> det </a:t>
            </a:r>
            <a:r>
              <a:rPr lang="nb-NO" sz="1200" b="0" i="0" dirty="0" err="1">
                <a:solidFill>
                  <a:srgbClr val="000000"/>
                </a:solidFill>
                <a:effectLst/>
              </a:rPr>
              <a:t>enklare</a:t>
            </a:r>
            <a:r>
              <a:rPr lang="nb-NO" sz="1200" b="0" i="0" dirty="0">
                <a:solidFill>
                  <a:srgbClr val="000000"/>
                </a:solidFill>
                <a:effectLst/>
              </a:rPr>
              <a:t> å finne fram til og </a:t>
            </a:r>
            <a:r>
              <a:rPr lang="nb-NO" sz="1200" b="0" i="0" dirty="0" err="1">
                <a:solidFill>
                  <a:srgbClr val="000000"/>
                </a:solidFill>
                <a:effectLst/>
              </a:rPr>
              <a:t>velje</a:t>
            </a:r>
            <a:r>
              <a:rPr lang="nb-NO" sz="1200" b="0" i="0" dirty="0">
                <a:solidFill>
                  <a:srgbClr val="000000"/>
                </a:solidFill>
                <a:effectLst/>
              </a:rPr>
              <a:t> </a:t>
            </a:r>
            <a:r>
              <a:rPr lang="nb-NO" sz="1200" b="0" i="0" dirty="0" err="1">
                <a:solidFill>
                  <a:srgbClr val="000000"/>
                </a:solidFill>
                <a:effectLst/>
              </a:rPr>
              <a:t>behandlar</a:t>
            </a:r>
            <a:r>
              <a:rPr lang="nb-NO" sz="1200" b="0" i="0" dirty="0">
                <a:solidFill>
                  <a:srgbClr val="000000"/>
                </a:solidFill>
                <a:effectLst/>
              </a:rPr>
              <a:t>, [trykk] gi tilgang til eigne </a:t>
            </a:r>
            <a:r>
              <a:rPr lang="nb-NO" sz="1200" b="0" i="0" dirty="0" err="1">
                <a:solidFill>
                  <a:srgbClr val="000000"/>
                </a:solidFill>
                <a:effectLst/>
              </a:rPr>
              <a:t>helseopplysningar</a:t>
            </a:r>
            <a:r>
              <a:rPr lang="nb-NO" sz="1200" b="0" i="0" dirty="0">
                <a:solidFill>
                  <a:srgbClr val="000000"/>
                </a:solidFill>
                <a:effectLst/>
              </a:rPr>
              <a:t>, [trykk] gi </a:t>
            </a:r>
            <a:r>
              <a:rPr lang="nb-NO" sz="1200" b="0" i="0" dirty="0" err="1">
                <a:solidFill>
                  <a:srgbClr val="000000"/>
                </a:solidFill>
                <a:effectLst/>
              </a:rPr>
              <a:t>tilbod</a:t>
            </a:r>
            <a:r>
              <a:rPr lang="nb-NO" sz="1200" b="0" i="0" dirty="0">
                <a:solidFill>
                  <a:srgbClr val="000000"/>
                </a:solidFill>
                <a:effectLst/>
              </a:rPr>
              <a:t> om </a:t>
            </a:r>
            <a:r>
              <a:rPr lang="nb-NO" sz="1200" b="0" i="0" dirty="0" err="1">
                <a:solidFill>
                  <a:srgbClr val="000000"/>
                </a:solidFill>
                <a:effectLst/>
              </a:rPr>
              <a:t>sjølvbetening</a:t>
            </a:r>
            <a:r>
              <a:rPr lang="nb-NO" sz="1200" b="0" i="0" dirty="0">
                <a:solidFill>
                  <a:srgbClr val="000000"/>
                </a:solidFill>
                <a:effectLst/>
              </a:rPr>
              <a:t> og høve til </a:t>
            </a:r>
            <a:r>
              <a:rPr lang="nb-NO" sz="1200" b="0" i="0" dirty="0" err="1">
                <a:solidFill>
                  <a:srgbClr val="000000"/>
                </a:solidFill>
                <a:effectLst/>
              </a:rPr>
              <a:t>sjølvhjelp</a:t>
            </a:r>
            <a:r>
              <a:rPr lang="nb-NO" sz="1200" b="0" i="0" dirty="0">
                <a:solidFill>
                  <a:srgbClr val="000000"/>
                </a:solidFill>
                <a:effectLst/>
              </a:rPr>
              <a:t>, og [trykk] gi informasjon og råd om god helse og livsstil, symptom, sjukdom, behandling og </a:t>
            </a:r>
            <a:r>
              <a:rPr lang="nb-NO" sz="1200" b="0" i="0" dirty="0" err="1">
                <a:solidFill>
                  <a:srgbClr val="000000"/>
                </a:solidFill>
                <a:effectLst/>
              </a:rPr>
              <a:t>rettar</a:t>
            </a:r>
            <a:r>
              <a:rPr lang="nb-NO" sz="1200" b="0" i="0" dirty="0">
                <a:solidFill>
                  <a:srgbClr val="000000"/>
                </a:solidFill>
                <a:effectLst/>
              </a:rPr>
              <a:t>.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viktig å òg </a:t>
            </a:r>
            <a:r>
              <a:rPr lang="nb-NO" dirty="0" err="1"/>
              <a:t>nemne</a:t>
            </a:r>
            <a:r>
              <a:rPr lang="nb-NO" dirty="0"/>
              <a:t> at </a:t>
            </a:r>
            <a:r>
              <a:rPr lang="nb-NO" dirty="0" err="1"/>
              <a:t>Helsenorgetilbodet</a:t>
            </a:r>
            <a:r>
              <a:rPr lang="nb-NO" dirty="0"/>
              <a:t> til </a:t>
            </a:r>
            <a:r>
              <a:rPr lang="nb-NO" dirty="0" err="1"/>
              <a:t>innbyggar</a:t>
            </a:r>
            <a:r>
              <a:rPr lang="nb-NO" dirty="0"/>
              <a:t> varierer. </a:t>
            </a:r>
            <a:r>
              <a:rPr lang="nb-NO" dirty="0" err="1"/>
              <a:t>Tilbodet</a:t>
            </a:r>
            <a:r>
              <a:rPr lang="nb-NO" dirty="0"/>
              <a:t> avheng blant anna av [trykk] kva helseregion du </a:t>
            </a:r>
            <a:r>
              <a:rPr lang="nb-NO" dirty="0" err="1"/>
              <a:t>tilhøyrer</a:t>
            </a:r>
            <a:r>
              <a:rPr lang="nb-NO" dirty="0"/>
              <a:t> – altså kvar i landet du bur, [trykk] kva </a:t>
            </a:r>
            <a:r>
              <a:rPr lang="nb-NO" dirty="0" err="1"/>
              <a:t>behandlar</a:t>
            </a:r>
            <a:r>
              <a:rPr lang="nb-NO" dirty="0"/>
              <a:t> du går til – om du til dømes har </a:t>
            </a:r>
            <a:r>
              <a:rPr lang="nb-NO" dirty="0" err="1"/>
              <a:t>ein</a:t>
            </a:r>
            <a:r>
              <a:rPr lang="nb-NO" dirty="0"/>
              <a:t> fastlege som brukar Helsenorge eller </a:t>
            </a:r>
            <a:r>
              <a:rPr lang="nb-NO" dirty="0" err="1"/>
              <a:t>ikkje</a:t>
            </a:r>
            <a:r>
              <a:rPr lang="nb-NO" dirty="0"/>
              <a:t>, og [trykk] kva </a:t>
            </a:r>
            <a:r>
              <a:rPr lang="nb-NO" dirty="0" err="1"/>
              <a:t>brukargruppe</a:t>
            </a:r>
            <a:r>
              <a:rPr lang="nb-NO" dirty="0"/>
              <a:t> du </a:t>
            </a:r>
            <a:r>
              <a:rPr lang="nb-NO" dirty="0" err="1"/>
              <a:t>tilhøyrer</a:t>
            </a:r>
            <a:r>
              <a:rPr lang="nb-NO" dirty="0"/>
              <a:t> – ungdom under 16 år har til dømes avgrensa tilgang til </a:t>
            </a:r>
            <a:r>
              <a:rPr lang="nb-NO" dirty="0" err="1"/>
              <a:t>tenester</a:t>
            </a:r>
            <a:r>
              <a:rPr lang="nb-NO" dirty="0"/>
              <a:t> på Helsenorge.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9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kva kan du </a:t>
            </a:r>
            <a:r>
              <a:rPr lang="nb-NO" dirty="0" err="1"/>
              <a:t>gjere</a:t>
            </a:r>
            <a:r>
              <a:rPr lang="nb-NO" dirty="0"/>
              <a:t> på Helsenorge?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96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alt A-bilde">
    <p:bg>
      <p:bgPr>
        <a:solidFill>
          <a:srgbClr val="00282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hasCustomPrompt="1"/>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dirty="0"/>
              <a:t>17.06.2024</a:t>
            </a:r>
            <a:endParaRPr lang="en-GB" dirty="0"/>
          </a:p>
        </p:txBody>
      </p:sp>
      <p:sp>
        <p:nvSpPr>
          <p:cNvPr id="10" name="Picture Placeholder">
            <a:extLst>
              <a:ext uri="{FF2B5EF4-FFF2-40B4-BE49-F238E27FC236}">
                <a16:creationId xmlns:a16="http://schemas.microsoft.com/office/drawing/2014/main" id="{B271E262-113C-8EB3-B443-6BB006A90679}"/>
              </a:ext>
            </a:extLst>
          </p:cNvPr>
          <p:cNvSpPr>
            <a:spLocks noGrp="1"/>
          </p:cNvSpPr>
          <p:nvPr>
            <p:ph type="pic" sz="quarter" idx="16"/>
          </p:nvPr>
        </p:nvSpPr>
        <p:spPr>
          <a:xfrm>
            <a:off x="0" y="3049200"/>
            <a:ext cx="12192000" cy="3808800"/>
          </a:xfrm>
          <a:noFill/>
        </p:spPr>
        <p:txBody>
          <a:bodyPr lIns="216000" tIns="216000" r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7835" y="333378"/>
            <a:ext cx="2160000" cy="186065"/>
          </a:xfrm>
          <a:prstGeom prst="rect">
            <a:avLst/>
          </a:prstGeom>
        </p:spPr>
      </p:pic>
      <p:sp>
        <p:nvSpPr>
          <p:cNvPr id="8" name="Bildetekst">
            <a:extLst>
              <a:ext uri="{FF2B5EF4-FFF2-40B4-BE49-F238E27FC236}">
                <a16:creationId xmlns:a16="http://schemas.microsoft.com/office/drawing/2014/main" id="{3F259142-1DF2-7C88-A754-ADB498068D6C}"/>
              </a:ext>
            </a:extLst>
          </p:cNvPr>
          <p:cNvSpPr>
            <a:spLocks noGrp="1"/>
          </p:cNvSpPr>
          <p:nvPr>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1678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p:bldLst>
  </p:timing>
  <p:hf sldNum="0" hdr="0" ftr="0" dt="0"/>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maside alt C">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916115"/>
            <a:ext cx="5040000" cy="4212000"/>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1341437"/>
            <a:ext cx="5040000"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9" name="Picture Placeholder">
            <a:extLst>
              <a:ext uri="{FF2B5EF4-FFF2-40B4-BE49-F238E27FC236}">
                <a16:creationId xmlns:a16="http://schemas.microsoft.com/office/drawing/2014/main" id="{45AFF39F-BC57-BF09-4618-F5036EC9AF45}"/>
              </a:ext>
            </a:extLst>
          </p:cNvPr>
          <p:cNvSpPr>
            <a:spLocks noGrp="1"/>
          </p:cNvSpPr>
          <p:nvPr>
            <p:ph type="pic" sz="quarter" idx="17"/>
          </p:nvPr>
        </p:nvSpPr>
        <p:spPr>
          <a:xfrm>
            <a:off x="6133515" y="728663"/>
            <a:ext cx="2160000" cy="216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21" name="Picture Placeholder">
            <a:extLst>
              <a:ext uri="{FF2B5EF4-FFF2-40B4-BE49-F238E27FC236}">
                <a16:creationId xmlns:a16="http://schemas.microsoft.com/office/drawing/2014/main" id="{7C493FD7-7EAC-2738-FD73-2D2005E27E05}"/>
              </a:ext>
            </a:extLst>
          </p:cNvPr>
          <p:cNvSpPr>
            <a:spLocks noGrp="1" noChangeAspect="1"/>
          </p:cNvSpPr>
          <p:nvPr>
            <p:ph type="pic" sz="quarter" idx="18"/>
          </p:nvPr>
        </p:nvSpPr>
        <p:spPr>
          <a:xfrm>
            <a:off x="8293188" y="2886630"/>
            <a:ext cx="3240000" cy="324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8" name="Rectangle">
            <a:extLst>
              <a:ext uri="{FF2B5EF4-FFF2-40B4-BE49-F238E27FC236}">
                <a16:creationId xmlns:a16="http://schemas.microsoft.com/office/drawing/2014/main" id="{96FBA388-E7B6-BF30-FD8A-CFBB0C0EE93D}"/>
              </a:ext>
              <a:ext uri="{C183D7F6-B498-43B3-948B-1728B52AA6E4}">
                <adec:decorative xmlns:adec="http://schemas.microsoft.com/office/drawing/2017/decorative" val="1"/>
              </a:ext>
            </a:extLst>
          </p:cNvPr>
          <p:cNvSpPr/>
          <p:nvPr/>
        </p:nvSpPr>
        <p:spPr>
          <a:xfrm>
            <a:off x="10453188" y="1808663"/>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9" name="Oval">
            <a:extLst>
              <a:ext uri="{FF2B5EF4-FFF2-40B4-BE49-F238E27FC236}">
                <a16:creationId xmlns:a16="http://schemas.microsoft.com/office/drawing/2014/main" id="{28257BC6-F101-0232-F3A9-1000C637B2A8}"/>
              </a:ext>
              <a:ext uri="{C183D7F6-B498-43B3-948B-1728B52AA6E4}">
                <adec:decorative xmlns:adec="http://schemas.microsoft.com/office/drawing/2017/decorative" val="1"/>
              </a:ext>
            </a:extLst>
          </p:cNvPr>
          <p:cNvSpPr/>
          <p:nvPr/>
        </p:nvSpPr>
        <p:spPr>
          <a:xfrm>
            <a:off x="6133515" y="2886630"/>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6" name="NHN-logo">
            <a:extLst>
              <a:ext uri="{FF2B5EF4-FFF2-40B4-BE49-F238E27FC236}">
                <a16:creationId xmlns:a16="http://schemas.microsoft.com/office/drawing/2014/main" id="{96397319-8A3A-97A4-07C4-70073F4A2B69}"/>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4" name="TextBox 13">
            <a:extLst>
              <a:ext uri="{FF2B5EF4-FFF2-40B4-BE49-F238E27FC236}">
                <a16:creationId xmlns:a16="http://schemas.microsoft.com/office/drawing/2014/main" id="{19B996EA-554A-82EA-8118-87EA7BEFC5F8}"/>
              </a:ext>
            </a:extLst>
          </p:cNvPr>
          <p:cNvSpPr txBox="1"/>
          <p:nvPr/>
        </p:nvSpPr>
        <p:spPr>
          <a:xfrm>
            <a:off x="12395200" y="17869"/>
            <a:ext cx="2159000" cy="6829495"/>
          </a:xfrm>
          <a:prstGeom prst="rect">
            <a:avLst/>
          </a:prstGeom>
          <a:solidFill>
            <a:schemeClr val="bg1"/>
          </a:solidFill>
        </p:spPr>
        <p:txBody>
          <a:bodyPr wrap="square" lIns="180000" tIns="180000" rIns="180000" bIns="180000" rtlCol="0">
            <a:noAutofit/>
          </a:bodyPr>
          <a:lstStyle/>
          <a:p>
            <a:pPr algn="l"/>
            <a:r>
              <a:rPr lang="en-NO" sz="1400" dirty="0">
                <a:solidFill>
                  <a:schemeClr val="tx1">
                    <a:lumMod val="65000"/>
                    <a:lumOff val="35000"/>
                  </a:schemeClr>
                </a:solidFill>
              </a:rPr>
              <a:t>Tips</a:t>
            </a:r>
          </a:p>
          <a:p>
            <a:pPr algn="l"/>
            <a:endParaRPr lang="en-NO" sz="1400" dirty="0">
              <a:solidFill>
                <a:schemeClr val="tx1">
                  <a:lumMod val="65000"/>
                  <a:lumOff val="35000"/>
                </a:schemeClr>
              </a:solidFill>
            </a:endParaRPr>
          </a:p>
          <a:p>
            <a:pPr algn="l"/>
            <a:r>
              <a:rPr lang="en-NO" sz="1400" dirty="0">
                <a:solidFill>
                  <a:schemeClr val="tx1">
                    <a:lumMod val="65000"/>
                    <a:lumOff val="35000"/>
                  </a:schemeClr>
                </a:solidFill>
              </a:rPr>
              <a:t>I denne malen kan du legge inn to bilder</a:t>
            </a:r>
            <a:r>
              <a:rPr lang="nb-NO" sz="1400" dirty="0">
                <a:solidFill>
                  <a:schemeClr val="tx1">
                    <a:lumMod val="65000"/>
                    <a:lumOff val="35000"/>
                  </a:schemeClr>
                </a:solidFill>
              </a:rPr>
              <a:t> i</a:t>
            </a:r>
            <a:r>
              <a:rPr lang="en-NO" sz="1400" dirty="0">
                <a:solidFill>
                  <a:schemeClr val="tx1">
                    <a:lumMod val="65000"/>
                    <a:lumOff val="35000"/>
                  </a:schemeClr>
                </a:solidFill>
              </a:rPr>
              <a:t> de største kvadratene.</a:t>
            </a:r>
          </a:p>
          <a:p>
            <a:pPr algn="l"/>
            <a:endParaRPr lang="en-NO" sz="14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rPr>
              <a:t>D</a:t>
            </a:r>
            <a:r>
              <a:rPr lang="en-NO" sz="1400" dirty="0">
                <a:solidFill>
                  <a:schemeClr val="tx1">
                    <a:lumMod val="65000"/>
                    <a:lumOff val="35000"/>
                  </a:schemeClr>
                </a:solidFill>
              </a:rPr>
              <a:t>ersom kvadratene ikke fylles vil de vises som kvadrater</a:t>
            </a:r>
            <a:r>
              <a:rPr lang="nb-NO" sz="1400" dirty="0">
                <a:solidFill>
                  <a:schemeClr val="tx1">
                    <a:lumMod val="65000"/>
                    <a:lumOff val="35000"/>
                  </a:schemeClr>
                </a:solidFill>
              </a:rPr>
              <a:t> i </a:t>
            </a:r>
            <a:r>
              <a:rPr lang="en-NO" sz="1400" dirty="0">
                <a:solidFill>
                  <a:schemeClr val="tx1">
                    <a:lumMod val="65000"/>
                    <a:lumOff val="35000"/>
                  </a:schemeClr>
                </a:solidFill>
              </a:rPr>
              <a:t>fargen </a:t>
            </a:r>
            <a:r>
              <a:rPr lang="en-GB" sz="1400" dirty="0">
                <a:solidFill>
                  <a:schemeClr val="tx1">
                    <a:lumMod val="65000"/>
                    <a:lumOff val="35000"/>
                  </a:schemeClr>
                </a:solidFill>
              </a:rPr>
              <a:t>Lys </a:t>
            </a:r>
            <a:r>
              <a:rPr lang="en-GB" sz="1400" dirty="0" err="1">
                <a:solidFill>
                  <a:schemeClr val="tx1">
                    <a:lumMod val="65000"/>
                    <a:lumOff val="35000"/>
                  </a:schemeClr>
                </a:solidFill>
              </a:rPr>
              <a:t>Grønn</a:t>
            </a:r>
            <a:r>
              <a:rPr lang="en-GB" sz="1400" dirty="0">
                <a:solidFill>
                  <a:schemeClr val="tx1">
                    <a:lumMod val="65000"/>
                    <a:lumOff val="35000"/>
                  </a:schemeClr>
                </a:solidFill>
              </a:rPr>
              <a:t> </a:t>
            </a:r>
            <a:r>
              <a:rPr lang="en-GB" sz="1400" dirty="0" err="1">
                <a:solidFill>
                  <a:schemeClr val="tx1">
                    <a:lumMod val="65000"/>
                    <a:lumOff val="35000"/>
                  </a:schemeClr>
                </a:solidFill>
              </a:rPr>
              <a:t>Primær</a:t>
            </a:r>
            <a:r>
              <a:rPr lang="en-GB" sz="1400" dirty="0">
                <a:solidFill>
                  <a:schemeClr val="tx1">
                    <a:lumMod val="65000"/>
                    <a:lumOff val="35000"/>
                  </a:schemeClr>
                </a:solidFill>
              </a:rPr>
              <a:t>. Denne </a:t>
            </a:r>
            <a:r>
              <a:rPr lang="en-GB" sz="1400" dirty="0" err="1">
                <a:solidFill>
                  <a:schemeClr val="tx1">
                    <a:lumMod val="65000"/>
                    <a:lumOff val="35000"/>
                  </a:schemeClr>
                </a:solidFill>
              </a:rPr>
              <a:t>fargen</a:t>
            </a:r>
            <a:r>
              <a:rPr lang="en-GB" sz="1400" dirty="0">
                <a:solidFill>
                  <a:schemeClr val="tx1">
                    <a:lumMod val="65000"/>
                    <a:lumOff val="35000"/>
                  </a:schemeClr>
                </a:solidFill>
              </a:rPr>
              <a:t> </a:t>
            </a:r>
            <a:r>
              <a:rPr lang="en-GB" sz="1400" dirty="0" err="1">
                <a:solidFill>
                  <a:schemeClr val="tx1">
                    <a:lumMod val="65000"/>
                    <a:lumOff val="35000"/>
                  </a:schemeClr>
                </a:solidFill>
              </a:rPr>
              <a:t>kan</a:t>
            </a:r>
            <a:r>
              <a:rPr lang="en-GB" sz="1400" dirty="0">
                <a:solidFill>
                  <a:schemeClr val="tx1">
                    <a:lumMod val="65000"/>
                    <a:lumOff val="35000"/>
                  </a:schemeClr>
                </a:solidFill>
              </a:rPr>
              <a:t> </a:t>
            </a:r>
            <a:r>
              <a:rPr lang="en-GB" sz="1400" dirty="0" err="1">
                <a:solidFill>
                  <a:schemeClr val="tx1">
                    <a:lumMod val="65000"/>
                    <a:lumOff val="35000"/>
                  </a:schemeClr>
                </a:solidFill>
              </a:rPr>
              <a:t>endres</a:t>
            </a:r>
            <a:r>
              <a:rPr lang="en-GB" sz="140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400" dirty="0">
              <a:solidFill>
                <a:schemeClr val="tx1">
                  <a:lumMod val="65000"/>
                  <a:lumOff val="35000"/>
                </a:schemeClr>
              </a:solidFill>
            </a:endParaRPr>
          </a:p>
          <a:p>
            <a:pPr algn="l"/>
            <a:endParaRPr lang="en-NO" sz="1400" dirty="0">
              <a:solidFill>
                <a:schemeClr val="tx1">
                  <a:lumMod val="65000"/>
                  <a:lumOff val="35000"/>
                </a:schemeClr>
              </a:solidFill>
            </a:endParaRPr>
          </a:p>
          <a:p>
            <a:pPr algn="l"/>
            <a:r>
              <a:rPr lang="en-GB" sz="1400" dirty="0">
                <a:solidFill>
                  <a:schemeClr val="tx1">
                    <a:lumMod val="65000"/>
                    <a:lumOff val="35000"/>
                  </a:schemeClr>
                </a:solidFill>
              </a:rPr>
              <a:t>D</a:t>
            </a:r>
            <a:r>
              <a:rPr lang="en-NO" sz="1400" dirty="0">
                <a:solidFill>
                  <a:schemeClr val="tx1">
                    <a:lumMod val="65000"/>
                    <a:lumOff val="35000"/>
                  </a:schemeClr>
                </a:solidFill>
              </a:rPr>
              <a:t>e andre to formene er statiske og kan ikke endres.</a:t>
            </a:r>
          </a:p>
        </p:txBody>
      </p:sp>
      <p:sp>
        <p:nvSpPr>
          <p:cNvPr id="15" name="TextBox 14">
            <a:extLst>
              <a:ext uri="{FF2B5EF4-FFF2-40B4-BE49-F238E27FC236}">
                <a16:creationId xmlns:a16="http://schemas.microsoft.com/office/drawing/2014/main" id="{02975751-D8D7-A77D-6F97-CE83152AEBAC}"/>
              </a:ext>
              <a:ext uri="{C183D7F6-B498-43B3-948B-1728B52AA6E4}">
                <adec:decorative xmlns:adec="http://schemas.microsoft.com/office/drawing/2017/decorative" val="1"/>
              </a:ext>
            </a:extLst>
          </p:cNvPr>
          <p:cNvSpPr txBox="1"/>
          <p:nvPr userDrawn="1"/>
        </p:nvSpPr>
        <p:spPr>
          <a:xfrm>
            <a:off x="12395200" y="-339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p:txBody>
      </p:sp>
    </p:spTree>
    <p:extLst>
      <p:ext uri="{BB962C8B-B14F-4D97-AF65-F5344CB8AC3E}">
        <p14:creationId xmlns:p14="http://schemas.microsoft.com/office/powerpoint/2010/main" val="21140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9" grpId="0" animBg="1"/>
      <p:bldP spid="21" grpId="0" animBg="1"/>
      <p:bldP spid="8" grpId="0" animBg="1"/>
      <p:bldP spid="9"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side alt D ">
    <p:bg>
      <p:bgPr>
        <a:solidFill>
          <a:schemeClr val="bg1"/>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4256" y="728662"/>
            <a:ext cx="5055624" cy="2184647"/>
          </a:xfrm>
        </p:spPr>
        <p:txBody>
          <a:bodyPr wrap="square" anchor="b">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1"/>
              </a:buClr>
              <a:buFont typeface="Arial" panose="020B0604020202020204" pitchFamily="34" charset="0"/>
              <a:buChar char="•"/>
              <a:defRPr sz="2000">
                <a:solidFill>
                  <a:schemeClr val="tx2"/>
                </a:solidFill>
              </a:defRPr>
            </a:lvl1pPr>
            <a:lvl2pPr>
              <a:lnSpc>
                <a:spcPct val="100000"/>
              </a:lnSpc>
              <a:spcBef>
                <a:spcPts val="600"/>
              </a:spcBef>
              <a:buClr>
                <a:schemeClr val="accent1"/>
              </a:buClr>
              <a:defRPr sz="1800">
                <a:solidFill>
                  <a:schemeClr val="tx2"/>
                </a:solidFill>
              </a:defRPr>
            </a:lvl2pPr>
            <a:lvl3pPr>
              <a:lnSpc>
                <a:spcPct val="100000"/>
              </a:lnSpc>
              <a:spcBef>
                <a:spcPts val="600"/>
              </a:spcBef>
              <a:buClr>
                <a:schemeClr val="accent1"/>
              </a:buClr>
              <a:defRPr sz="1600">
                <a:solidFill>
                  <a:schemeClr val="tx2"/>
                </a:solidFill>
              </a:defRPr>
            </a:lvl3pPr>
            <a:lvl4pPr>
              <a:lnSpc>
                <a:spcPct val="100000"/>
              </a:lnSpc>
              <a:spcBef>
                <a:spcPts val="600"/>
              </a:spcBef>
              <a:buClr>
                <a:schemeClr val="accent1"/>
              </a:buClr>
              <a:defRPr sz="1400">
                <a:solidFill>
                  <a:schemeClr val="tx2"/>
                </a:solidFill>
              </a:defRPr>
            </a:lvl4pPr>
            <a:lvl5pPr>
              <a:spcBef>
                <a:spcPts val="600"/>
              </a:spcBef>
              <a:buClr>
                <a:schemeClr val="accent1"/>
              </a:buClr>
              <a:defRPr sz="14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Picture Placeholder">
            <a:extLst>
              <a:ext uri="{FF2B5EF4-FFF2-40B4-BE49-F238E27FC236}">
                <a16:creationId xmlns:a16="http://schemas.microsoft.com/office/drawing/2014/main" id="{DE2998B0-C09E-6370-1F84-97BBC881CD39}"/>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13" name="Picture Placeholder">
            <a:extLst>
              <a:ext uri="{FF2B5EF4-FFF2-40B4-BE49-F238E27FC236}">
                <a16:creationId xmlns:a16="http://schemas.microsoft.com/office/drawing/2014/main" id="{E86514F9-4BA2-FB2B-9A31-4CE1A2207AB9}"/>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5" name="Oval">
            <a:extLst>
              <a:ext uri="{FF2B5EF4-FFF2-40B4-BE49-F238E27FC236}">
                <a16:creationId xmlns:a16="http://schemas.microsoft.com/office/drawing/2014/main" id="{04F7F4B9-1E87-81A1-F338-53AF80C78FC1}"/>
              </a:ext>
              <a:ext uri="{C183D7F6-B498-43B3-948B-1728B52AA6E4}">
                <adec:decorative xmlns:adec="http://schemas.microsoft.com/office/drawing/2017/decorative" val="1"/>
              </a:ext>
            </a:extLst>
          </p:cNvPr>
          <p:cNvSpPr/>
          <p:nvPr/>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Rectangle">
            <a:extLst>
              <a:ext uri="{FF2B5EF4-FFF2-40B4-BE49-F238E27FC236}">
                <a16:creationId xmlns:a16="http://schemas.microsoft.com/office/drawing/2014/main" id="{BE51E49A-F4E2-17FB-ABFC-FC830BF03381}"/>
              </a:ext>
              <a:ext uri="{C183D7F6-B498-43B3-948B-1728B52AA6E4}">
                <adec:decorative xmlns:adec="http://schemas.microsoft.com/office/drawing/2017/decorative" val="1"/>
              </a:ext>
            </a:extLst>
          </p:cNvPr>
          <p:cNvSpPr/>
          <p:nvPr/>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3" name="NHN-logo">
            <a:extLst>
              <a:ext uri="{FF2B5EF4-FFF2-40B4-BE49-F238E27FC236}">
                <a16:creationId xmlns:a16="http://schemas.microsoft.com/office/drawing/2014/main" id="{39EE6E8D-A213-818E-412A-225EBF016D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6" name="TextBox 15">
            <a:extLst>
              <a:ext uri="{FF2B5EF4-FFF2-40B4-BE49-F238E27FC236}">
                <a16:creationId xmlns:a16="http://schemas.microsoft.com/office/drawing/2014/main" id="{FC3E87ED-4189-56D2-D045-E01D6F279998}"/>
              </a:ext>
            </a:extLst>
          </p:cNvPr>
          <p:cNvSpPr txBox="1"/>
          <p:nvPr userDrawn="1"/>
        </p:nvSpPr>
        <p:spPr>
          <a:xfrm>
            <a:off x="12395200" y="723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2348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 grpId="0" animBg="1"/>
      <p:bldP spid="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aside alt D - mørk">
    <p:bg>
      <p:bgPr>
        <a:solidFill>
          <a:schemeClr val="tx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7564" y="728662"/>
            <a:ext cx="5055624" cy="2184647"/>
          </a:xfrm>
        </p:spPr>
        <p:txBody>
          <a:bodyPr anchor="b">
            <a:noAutofit/>
          </a:bodyPr>
          <a:lstStyle>
            <a:lvl1pPr>
              <a:defRPr sz="3600">
                <a:solidFill>
                  <a:schemeClr val="bg1"/>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spcBef>
                <a:spcPts val="600"/>
              </a:spcBef>
              <a:buClr>
                <a:schemeClr val="accent5"/>
              </a:buClr>
              <a:defRPr sz="1600">
                <a:solidFill>
                  <a:schemeClr val="bg1"/>
                </a:solidFill>
              </a:defRPr>
            </a:lvl3pPr>
            <a:lvl4pPr>
              <a:lnSpc>
                <a:spcPct val="100000"/>
              </a:lnSpc>
              <a:spcBef>
                <a:spcPts val="600"/>
              </a:spcBef>
              <a:buClr>
                <a:schemeClr val="accent5"/>
              </a:buClr>
              <a:defRPr sz="1400">
                <a:solidFill>
                  <a:schemeClr val="bg1"/>
                </a:solidFill>
              </a:defRPr>
            </a:lvl4pPr>
            <a:lvl5pPr>
              <a:lnSpc>
                <a:spcPct val="100000"/>
              </a:lnSpc>
              <a:spcBef>
                <a:spcPts val="600"/>
              </a:spcBef>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26" name="Picture Placeholder">
            <a:extLst>
              <a:ext uri="{FF2B5EF4-FFF2-40B4-BE49-F238E27FC236}">
                <a16:creationId xmlns:a16="http://schemas.microsoft.com/office/drawing/2014/main" id="{32100944-BF5A-657E-F3E3-1E32979E8EFD}"/>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27" name="Picture Placeholder">
            <a:extLst>
              <a:ext uri="{FF2B5EF4-FFF2-40B4-BE49-F238E27FC236}">
                <a16:creationId xmlns:a16="http://schemas.microsoft.com/office/drawing/2014/main" id="{222EE62D-FDFA-B338-23D2-1CE43EC1ED3A}"/>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25" name="Oval">
            <a:extLst>
              <a:ext uri="{FF2B5EF4-FFF2-40B4-BE49-F238E27FC236}">
                <a16:creationId xmlns:a16="http://schemas.microsoft.com/office/drawing/2014/main" id="{7AACA0AA-433C-563E-9FE8-22AAB6F75290}"/>
              </a:ext>
              <a:ext uri="{C183D7F6-B498-43B3-948B-1728B52AA6E4}">
                <adec:decorative xmlns:adec="http://schemas.microsoft.com/office/drawing/2017/decorative" val="1"/>
              </a:ext>
            </a:extLst>
          </p:cNvPr>
          <p:cNvSpPr/>
          <p:nvPr userDrawn="1"/>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4" name="Rectangle">
            <a:extLst>
              <a:ext uri="{FF2B5EF4-FFF2-40B4-BE49-F238E27FC236}">
                <a16:creationId xmlns:a16="http://schemas.microsoft.com/office/drawing/2014/main" id="{4E86C601-540D-B5C4-612A-F8D05A6B5CB6}"/>
              </a:ext>
              <a:ext uri="{C183D7F6-B498-43B3-948B-1728B52AA6E4}">
                <adec:decorative xmlns:adec="http://schemas.microsoft.com/office/drawing/2017/decorative" val="1"/>
              </a:ext>
            </a:extLst>
          </p:cNvPr>
          <p:cNvSpPr/>
          <p:nvPr userDrawn="1"/>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p>
        </p:txBody>
      </p:sp>
      <p:pic>
        <p:nvPicPr>
          <p:cNvPr id="28" name="NHN-logo">
            <a:extLst>
              <a:ext uri="{FF2B5EF4-FFF2-40B4-BE49-F238E27FC236}">
                <a16:creationId xmlns:a16="http://schemas.microsoft.com/office/drawing/2014/main" id="{8C3C4B2F-DE23-632F-774A-12AA87055FD2}"/>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5" name="TextBox 4">
            <a:extLst>
              <a:ext uri="{FF2B5EF4-FFF2-40B4-BE49-F238E27FC236}">
                <a16:creationId xmlns:a16="http://schemas.microsoft.com/office/drawing/2014/main" id="{936B10B8-400B-BC22-2D47-0375DAAF133F}"/>
              </a:ext>
            </a:extLst>
          </p:cNvPr>
          <p:cNvSpPr txBox="1"/>
          <p:nvPr userDrawn="1"/>
        </p:nvSpPr>
        <p:spPr>
          <a:xfrm>
            <a:off x="12395200" y="7244"/>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1" dirty="0">
                <a:solidFill>
                  <a:schemeClr val="tx1">
                    <a:lumMod val="65000"/>
                    <a:lumOff val="35000"/>
                  </a:schemeClr>
                </a:solidFill>
              </a:rPr>
              <a:t>Øvrige </a:t>
            </a:r>
            <a:r>
              <a:rPr lang="en-NO" sz="1200" i="1" dirty="0">
                <a:solidFill>
                  <a:schemeClr val="tx1">
                    <a:lumMod val="65000"/>
                    <a:lumOff val="35000"/>
                  </a:schemeClr>
                </a:solidFill>
              </a:rPr>
              <a:t>former er 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6556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5" grpId="0" animBg="1"/>
      <p:bldP spid="2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4" name="Tips">
            <a:extLst>
              <a:ext uri="{FF2B5EF4-FFF2-40B4-BE49-F238E27FC236}">
                <a16:creationId xmlns:a16="http://schemas.microsoft.com/office/drawing/2014/main" id="{503E0B31-3EF5-2B92-FE47-45EEA67C29B2}"/>
              </a:ext>
              <a:ext uri="{C183D7F6-B498-43B3-948B-1728B52AA6E4}">
                <adec:decorative xmlns:adec="http://schemas.microsoft.com/office/drawing/2017/decorative" val="1"/>
              </a:ext>
            </a:extLst>
          </p:cNvPr>
          <p:cNvSpPr txBox="1"/>
          <p:nvPr userDrawn="1"/>
        </p:nvSpPr>
        <p:spPr>
          <a:xfrm>
            <a:off x="12395200" y="17874"/>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6936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side bilde m tekst - lys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a:extLst>
              <a:ext uri="{FF2B5EF4-FFF2-40B4-BE49-F238E27FC236}">
                <a16:creationId xmlns:a16="http://schemas.microsoft.com/office/drawing/2014/main" id="{32412E97-3AA8-AA47-6BE4-8716C01BD866}"/>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chemeClr val="bg1"/>
          </a:solidFill>
        </p:spPr>
        <p:txBody>
          <a:bodyPr vert="horz" wrap="square" lIns="540000" tIns="0" rIns="1332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4" name="NHN-logo">
            <a:extLst>
              <a:ext uri="{FF2B5EF4-FFF2-40B4-BE49-F238E27FC236}">
                <a16:creationId xmlns:a16="http://schemas.microsoft.com/office/drawing/2014/main" id="{3494DEE4-C301-677E-E749-C89D3665DE5C}"/>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60D4D0F-672F-4CBF-B94A-38EBDDC8A11A}"/>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6925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 bilde m tekst - mørk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47E1B2CB-FE4C-750F-9D74-2192A62C335B}"/>
              </a:ext>
            </a:extLst>
          </p:cNvPr>
          <p:cNvSpPr>
            <a:spLocks noGrp="1"/>
          </p:cNvSpPr>
          <p:nvPr>
            <p:ph type="title"/>
          </p:nvPr>
        </p:nvSpPr>
        <p:spPr>
          <a:xfrm>
            <a:off x="1" y="4509338"/>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rgbClr val="015945"/>
          </a:solidFill>
        </p:spPr>
        <p:txBody>
          <a:bodyPr vert="horz" wrap="square" lIns="1368000" tIns="0" rIns="540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276C2862-E1D8-5CE6-44EB-D807A57E474C}"/>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FB9A18F-4655-427E-9144-C2F7EA8D3C75}"/>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0971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 bilde m tekst - lys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1">
            <a:extLst>
              <a:ext uri="{FF2B5EF4-FFF2-40B4-BE49-F238E27FC236}">
                <a16:creationId xmlns:a16="http://schemas.microsoft.com/office/drawing/2014/main" id="{60CD292C-6DE0-FBD3-5232-D2B8E09872FC}"/>
              </a:ext>
            </a:extLst>
          </p:cNvPr>
          <p:cNvSpPr>
            <a:spLocks noGrp="1"/>
          </p:cNvSpPr>
          <p:nvPr>
            <p:ph type="title"/>
          </p:nvPr>
        </p:nvSpPr>
        <p:spPr>
          <a:xfrm>
            <a:off x="1" y="4509337"/>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chemeClr val="bg1"/>
          </a:solidFill>
        </p:spPr>
        <p:txBody>
          <a:bodyPr vert="horz" wrap="square" lIns="1368000" tIns="0" rIns="540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814F993E-E11E-9323-4837-9DAD20A67B5A}"/>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4ED706DF-EDAE-4D36-87EE-E6D72940967C}"/>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496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opp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p:nvPr>
        </p:nvSpPr>
        <p:spPr>
          <a:xfrm>
            <a:off x="0" y="0"/>
            <a:ext cx="12192000" cy="6858000"/>
          </a:xfrm>
          <a:solidFill>
            <a:schemeClr val="bg1"/>
          </a:solidFill>
        </p:spPr>
        <p:txBody>
          <a:bodyPr lIns="180000" tIns="180000" rIns="180000" bIns="180000" anchor="ctr">
            <a:normAutofit/>
          </a:bodyPr>
          <a:lstStyle>
            <a:lvl1pPr marL="0" indent="0" algn="ctr">
              <a:buFontTx/>
              <a:buNone/>
              <a:defRPr sz="1600">
                <a:solidFill>
                  <a:schemeClr val="bg2"/>
                </a:solidFill>
              </a:defRPr>
            </a:lvl1pPr>
          </a:lstStyle>
          <a:p>
            <a:r>
              <a:rPr lang="nb-NO"/>
              <a:t>Klikk på ikonet for å legge til et bilde</a:t>
            </a:r>
            <a:endParaRPr lang="nb-NO" dirty="0"/>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39" y="729875"/>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1" y="729877"/>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8639EE2B-9809-4573-92E8-87AAA37A5310}"/>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50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p>
            <a:r>
              <a:rPr lang="nb-NO"/>
              <a:t>Klikk for å redigere tittelstil</a:t>
            </a:r>
            <a:endParaRPr lang="en-NO"/>
          </a:p>
        </p:txBody>
      </p:sp>
      <p:sp>
        <p:nvSpPr>
          <p:cNvPr id="7" name="Text Placeholder 6">
            <a:extLst>
              <a:ext uri="{FF2B5EF4-FFF2-40B4-BE49-F238E27FC236}">
                <a16:creationId xmlns:a16="http://schemas.microsoft.com/office/drawing/2014/main" id="{028E54CC-D033-244E-3403-3F0DF3002F2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Tx/>
              <a:defRPr/>
            </a:lvl1pPr>
            <a:lvl2pPr>
              <a:buClrTx/>
              <a:defRPr/>
            </a:lvl2pPr>
            <a:lvl3pPr>
              <a:buClrTx/>
              <a:defRPr/>
            </a:lvl3pPr>
            <a:lvl4pPr>
              <a:buClrTx/>
              <a:defRPr/>
            </a:lvl4pPr>
            <a:lvl5pPr>
              <a:buClrTx/>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15174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88A95D60-B3AA-A65F-1874-AC2975E4ECA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7" name="NHN-logo">
            <a:extLst>
              <a:ext uri="{FF2B5EF4-FFF2-40B4-BE49-F238E27FC236}">
                <a16:creationId xmlns:a16="http://schemas.microsoft.com/office/drawing/2014/main" id="{5AFA13F0-1079-5536-F0AC-E553717F9739}"/>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289E16C-BBAF-4E39-A226-6211B678058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18196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alt A-designelement">
    <p:bg>
      <p:bgPr>
        <a:solidFill>
          <a:srgbClr val="002820"/>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496AFD-CBB8-660E-AA45-2CB6F68AA3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3049200"/>
            <a:ext cx="12188160" cy="3808800"/>
          </a:xfrm>
          <a:prstGeom prst="rect">
            <a:avLst/>
          </a:prstGeom>
        </p:spPr>
      </p:pic>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15" name="TextBox 14">
            <a:extLst>
              <a:ext uri="{FF2B5EF4-FFF2-40B4-BE49-F238E27FC236}">
                <a16:creationId xmlns:a16="http://schemas.microsoft.com/office/drawing/2014/main" id="{380CB352-EAA0-D083-09A5-CD64F30B4E8B}"/>
              </a:ext>
            </a:extLst>
          </p:cNvPr>
          <p:cNvSpPr txBox="1"/>
          <p:nvPr userDrawn="1"/>
        </p:nvSpPr>
        <p:spPr>
          <a:xfrm>
            <a:off x="12406163" y="-1553"/>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18AA68FC-6417-C9BF-A70A-616B41FC3E3E}"/>
              </a:ext>
            </a:extLst>
          </p:cNvPr>
          <p:cNvSpPr/>
          <p:nvPr userDrawn="1"/>
        </p:nvSpPr>
        <p:spPr>
          <a:xfrm rot="5400000">
            <a:off x="12601930" y="1161438"/>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7" name="Grønn 1">
            <a:extLst>
              <a:ext uri="{FF2B5EF4-FFF2-40B4-BE49-F238E27FC236}">
                <a16:creationId xmlns:a16="http://schemas.microsoft.com/office/drawing/2014/main" id="{CB162D0C-375C-1AA9-25D9-708228AE03A8}"/>
              </a:ext>
            </a:extLst>
          </p:cNvPr>
          <p:cNvSpPr/>
          <p:nvPr userDrawn="1"/>
        </p:nvSpPr>
        <p:spPr>
          <a:xfrm rot="5400000">
            <a:off x="12894812" y="1161438"/>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Lst>
          </p:cNvPr>
          <p:cNvSpPr>
            <a:spLocks noGrp="1"/>
          </p:cNvSpPr>
          <p:nvPr userDrawn="1">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6178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halvside bil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38385"/>
          </a:xfrm>
        </p:spPr>
        <p:txBody>
          <a:bodyPr/>
          <a:lstStyle/>
          <a:p>
            <a:r>
              <a:rPr lang="nb-NO"/>
              <a:t>Klikk for å redigere tittelstil</a:t>
            </a:r>
            <a:endParaRPr lang="en-NO" dirty="0"/>
          </a:p>
        </p:txBody>
      </p:sp>
      <p:sp>
        <p:nvSpPr>
          <p:cNvPr id="12" name="Text Placeholder 6">
            <a:extLst>
              <a:ext uri="{FF2B5EF4-FFF2-40B4-BE49-F238E27FC236}">
                <a16:creationId xmlns:a16="http://schemas.microsoft.com/office/drawing/2014/main" id="{B4D98A27-1970-277E-FABC-A1B8B6C2C405}"/>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0D4F8A45-8CC5-232E-7192-0EC26D8FB1DE}"/>
              </a:ext>
            </a:extLst>
          </p:cNvPr>
          <p:cNvSpPr>
            <a:spLocks noGrp="1"/>
          </p:cNvSpPr>
          <p:nvPr>
            <p:ph type="body" sz="quarter" idx="19"/>
          </p:nvPr>
        </p:nvSpPr>
        <p:spPr>
          <a:xfrm>
            <a:off x="627196" y="1916113"/>
            <a:ext cx="5040000" cy="4486275"/>
          </a:xfrm>
        </p:spPr>
        <p:txBody>
          <a:bodyPr/>
          <a:lstStyle>
            <a:lvl1pPr>
              <a:lnSpc>
                <a:spcPct val="100000"/>
              </a:lnSpc>
              <a:buClr>
                <a:schemeClr val="tx2"/>
              </a:buClr>
              <a:defRPr sz="2000"/>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bg2"/>
                </a:solidFill>
              </a:defRPr>
            </a:lvl1pPr>
          </a:lstStyle>
          <a:p>
            <a:r>
              <a:rPr lang="nb-NO"/>
              <a:t>Klikk på ikonet for å legge til et bilde</a:t>
            </a:r>
            <a:endParaRPr lang="en-NO" dirty="0"/>
          </a:p>
        </p:txBody>
      </p:sp>
      <p:pic>
        <p:nvPicPr>
          <p:cNvPr id="7" name="NHN-logo">
            <a:extLst>
              <a:ext uri="{FF2B5EF4-FFF2-40B4-BE49-F238E27FC236}">
                <a16:creationId xmlns:a16="http://schemas.microsoft.com/office/drawing/2014/main" id="{5A761C0E-0733-5E4E-5075-B6B742A8A4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E4FA80BA-7337-4EC0-B2E4-5E8A7FC4B14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611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halvside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97196"/>
          </a:xfrm>
        </p:spPr>
        <p:txBody>
          <a:bodyPr/>
          <a:lstStyle>
            <a:lvl1pPr>
              <a:defRPr>
                <a:solidFill>
                  <a:schemeClr val="bg1"/>
                </a:solidFill>
              </a:defRPr>
            </a:lvl1pPr>
          </a:lstStyle>
          <a:p>
            <a:r>
              <a:rPr lang="nb-NO"/>
              <a:t>Klikk for å redigere tittelstil</a:t>
            </a:r>
            <a:endParaRPr lang="en-NO" dirty="0"/>
          </a:p>
        </p:txBody>
      </p:sp>
      <p:sp>
        <p:nvSpPr>
          <p:cNvPr id="4" name="Text Placeholder 6">
            <a:extLst>
              <a:ext uri="{FF2B5EF4-FFF2-40B4-BE49-F238E27FC236}">
                <a16:creationId xmlns:a16="http://schemas.microsoft.com/office/drawing/2014/main" id="{AE7E422B-025D-1A63-45A6-BF5D7584DDB9}"/>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D1172994-0748-4F0E-6172-76E543DDDFEA}"/>
              </a:ext>
            </a:extLst>
          </p:cNvPr>
          <p:cNvSpPr>
            <a:spLocks noGrp="1"/>
          </p:cNvSpPr>
          <p:nvPr>
            <p:ph type="body" sz="quarter" idx="19"/>
          </p:nvPr>
        </p:nvSpPr>
        <p:spPr>
          <a:xfrm>
            <a:off x="627196" y="1916115"/>
            <a:ext cx="5040000" cy="4237797"/>
          </a:xfrm>
        </p:spPr>
        <p:txBody>
          <a:bodyPr/>
          <a:lstStyle>
            <a:lvl1pPr>
              <a:lnSpc>
                <a:spcPct val="100000"/>
              </a:lnSpc>
              <a:buClr>
                <a:schemeClr val="accent5"/>
              </a:buClr>
              <a:defRPr sz="2000">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5">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5" name="NHN-logo">
            <a:extLst>
              <a:ext uri="{FF2B5EF4-FFF2-40B4-BE49-F238E27FC236}">
                <a16:creationId xmlns:a16="http://schemas.microsoft.com/office/drawing/2014/main" id="{AF0B40FF-3036-B684-D193-B65783ACB04F}"/>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0" name="Tips">
            <a:extLst>
              <a:ext uri="{FF2B5EF4-FFF2-40B4-BE49-F238E27FC236}">
                <a16:creationId xmlns:a16="http://schemas.microsoft.com/office/drawing/2014/main" id="{BA0EFD2E-A3FF-4052-A0BB-2C89F2BB0638}"/>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a:t>
            </a:r>
            <a:r>
              <a:rPr lang="en-GB" sz="1200" dirty="0" err="1">
                <a:solidFill>
                  <a:schemeClr val="tx1">
                    <a:lumMod val="65000"/>
                    <a:lumOff val="35000"/>
                  </a:schemeClr>
                </a:solidFill>
              </a:rPr>
              <a:t>herller</a:t>
            </a:r>
            <a:r>
              <a:rPr lang="en-GB" sz="1200" dirty="0">
                <a:solidFill>
                  <a:schemeClr val="tx1">
                    <a:lumMod val="65000"/>
                    <a:lumOff val="35000"/>
                  </a:schemeClr>
                </a:solidFill>
              </a:rPr>
              <a:t>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1051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 del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23888" y="732854"/>
            <a:ext cx="5040000" cy="1008063"/>
          </a:xfrm>
        </p:spPr>
        <p:txBody>
          <a:bodyPr anchor="t">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23888" y="1916113"/>
            <a:ext cx="5040000" cy="4213225"/>
          </a:xfrm>
        </p:spPr>
        <p:txBody>
          <a:bodyPr/>
          <a:lstStyle>
            <a:lvl1pPr marL="216000" indent="-216000">
              <a:lnSpc>
                <a:spcPct val="100000"/>
              </a:lnSpc>
              <a:spcBef>
                <a:spcPts val="1000"/>
              </a:spcBef>
              <a:buClr>
                <a:schemeClr val="tx2"/>
              </a:buClr>
              <a:buFont typeface="Arial" panose="020B0604020202020204" pitchFamily="34" charset="0"/>
              <a:buChar char="•"/>
              <a:defRPr sz="2000">
                <a:solidFill>
                  <a:schemeClr val="tx1"/>
                </a:solidFill>
              </a:defRPr>
            </a:lvl1pPr>
            <a:lvl2pPr>
              <a:lnSpc>
                <a:spcPct val="100000"/>
              </a:lnSpc>
              <a:buClr>
                <a:schemeClr val="tx2"/>
              </a:buClr>
              <a:defRPr sz="1800">
                <a:solidFill>
                  <a:schemeClr val="tx1"/>
                </a:solidFill>
              </a:defRPr>
            </a:lvl2pPr>
            <a:lvl3pPr>
              <a:lnSpc>
                <a:spcPct val="100000"/>
              </a:lnSpc>
              <a:buClr>
                <a:schemeClr val="tx2"/>
              </a:buClr>
              <a:defRPr sz="1600">
                <a:solidFill>
                  <a:schemeClr val="tx1"/>
                </a:solidFill>
              </a:defRPr>
            </a:lvl3pPr>
            <a:lvl4pPr>
              <a:lnSpc>
                <a:spcPct val="100000"/>
              </a:lnSpc>
              <a:buClr>
                <a:schemeClr val="tx2"/>
              </a:buClr>
              <a:defRPr sz="1400">
                <a:solidFill>
                  <a:schemeClr val="tx1"/>
                </a:solidFill>
              </a:defRPr>
            </a:lvl4pPr>
            <a:lvl5pPr>
              <a:lnSpc>
                <a:spcPct val="100000"/>
              </a:lnSpc>
              <a:buClr>
                <a:schemeClr val="tx2"/>
              </a:buClr>
              <a:defRPr sz="1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9" name="Boks til bakgrunnsfarge">
            <a:extLst>
              <a:ext uri="{FF2B5EF4-FFF2-40B4-BE49-F238E27FC236}">
                <a16:creationId xmlns:a16="http://schemas.microsoft.com/office/drawing/2014/main" id="{A6FF8CBC-EE72-A05F-307D-A399C00CFB5E}"/>
              </a:ext>
            </a:extLst>
          </p:cNvPr>
          <p:cNvSpPr>
            <a:spLocks noGrp="1"/>
          </p:cNvSpPr>
          <p:nvPr>
            <p:ph type="pic" sz="quarter" idx="19"/>
          </p:nvPr>
        </p:nvSpPr>
        <p:spPr>
          <a:xfrm>
            <a:off x="6096000" y="0"/>
            <a:ext cx="6096000" cy="6858000"/>
          </a:xfrm>
          <a:solidFill>
            <a:schemeClr val="tx2"/>
          </a:solidFill>
        </p:spPr>
        <p:txBody>
          <a:bodyPr/>
          <a:lstStyle>
            <a:lvl1pPr marL="0" indent="0">
              <a:buFontTx/>
              <a:buNone/>
              <a:defRPr sz="100"/>
            </a:lvl1pPr>
          </a:lstStyle>
          <a:p>
            <a:r>
              <a:rPr lang="nb-NO"/>
              <a:t>Klikk på ikonet for å legge til et bilde</a:t>
            </a:r>
            <a:endParaRPr lang="en-NO" dirty="0"/>
          </a:p>
        </p:txBody>
      </p:sp>
      <p:sp>
        <p:nvSpPr>
          <p:cNvPr id="3" name="Subtitle (Overskrift nr 2)">
            <a:extLst>
              <a:ext uri="{FF2B5EF4-FFF2-40B4-BE49-F238E27FC236}">
                <a16:creationId xmlns:a16="http://schemas.microsoft.com/office/drawing/2014/main" id="{121C2535-72CF-2691-873D-F75A857B031C}"/>
              </a:ext>
            </a:extLst>
          </p:cNvPr>
          <p:cNvSpPr>
            <a:spLocks noGrp="1"/>
          </p:cNvSpPr>
          <p:nvPr>
            <p:ph type="subTitle" idx="20"/>
          </p:nvPr>
        </p:nvSpPr>
        <p:spPr>
          <a:xfrm>
            <a:off x="6493188" y="732853"/>
            <a:ext cx="5040000" cy="1008063"/>
          </a:xfrm>
        </p:spPr>
        <p:txBody>
          <a:bodyPr/>
          <a:lstStyle>
            <a:lvl1pPr marL="0" indent="0" algn="l">
              <a:lnSpc>
                <a:spcPct val="90000"/>
              </a:lnSpc>
              <a:buNone/>
              <a:defRPr sz="3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Content Placeholder 2">
            <a:extLst>
              <a:ext uri="{FF2B5EF4-FFF2-40B4-BE49-F238E27FC236}">
                <a16:creationId xmlns:a16="http://schemas.microsoft.com/office/drawing/2014/main" id="{29BC3AC1-87DC-346E-BCC2-5FA57630D5CE}"/>
              </a:ext>
            </a:extLst>
          </p:cNvPr>
          <p:cNvSpPr>
            <a:spLocks noGrp="1"/>
          </p:cNvSpPr>
          <p:nvPr>
            <p:ph sz="half" idx="17"/>
          </p:nvPr>
        </p:nvSpPr>
        <p:spPr>
          <a:xfrm>
            <a:off x="6493188" y="1916112"/>
            <a:ext cx="5040000" cy="4213225"/>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4" name="NHN-logo">
            <a:extLst>
              <a:ext uri="{FF2B5EF4-FFF2-40B4-BE49-F238E27FC236}">
                <a16:creationId xmlns:a16="http://schemas.microsoft.com/office/drawing/2014/main" id="{15337C46-73F2-9B53-F262-0AB6C9FE7F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5" name="Tips">
            <a:extLst>
              <a:ext uri="{FF2B5EF4-FFF2-40B4-BE49-F238E27FC236}">
                <a16:creationId xmlns:a16="http://schemas.microsoft.com/office/drawing/2014/main" id="{0C91CD78-7DEF-6C21-33DD-43CADED1D211}"/>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Du kan endre bakgrunnsfargen på venste side</a:t>
            </a:r>
            <a:r>
              <a:rPr lang="nb-NO" sz="1200" dirty="0">
                <a:solidFill>
                  <a:schemeClr val="tx1">
                    <a:lumMod val="65000"/>
                    <a:lumOff val="35000"/>
                  </a:schemeClr>
                </a:solidFill>
              </a:rPr>
              <a:t> ved å endre bakgrunnsfargen. Fargen på høyre kan endres ved å klikke på boksen som ligger i bakgrunnen. Velg så ønsket farge.</a:t>
            </a:r>
          </a:p>
          <a:p>
            <a:pPr algn="l"/>
            <a:endParaRPr lang="nb-NO" sz="1200" dirty="0">
              <a:solidFill>
                <a:schemeClr val="tx1">
                  <a:lumMod val="65000"/>
                  <a:lumOff val="35000"/>
                </a:schemeClr>
              </a:solidFill>
            </a:endParaRPr>
          </a:p>
          <a:p>
            <a:pPr algn="l"/>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45395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2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45B7A3C9-2FB4-FDF1-C7BD-F9052BAECC80}"/>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8" name="NHN-logo">
            <a:extLst>
              <a:ext uri="{FF2B5EF4-FFF2-40B4-BE49-F238E27FC236}">
                <a16:creationId xmlns:a16="http://schemas.microsoft.com/office/drawing/2014/main" id="{352E0AED-0DBE-8507-1B09-101C9F881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9" name="Tips">
            <a:extLst>
              <a:ext uri="{FF2B5EF4-FFF2-40B4-BE49-F238E27FC236}">
                <a16:creationId xmlns:a16="http://schemas.microsoft.com/office/drawing/2014/main" id="{AAAA204C-2CB8-4E4C-9F1B-6C29DA46E4EA}"/>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632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2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AA64347-E3C7-AE1D-96F0-37852183F58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7E0AD1EF-7FE2-E26D-6049-699877B07603}"/>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610A23B-B485-4BCA-953C-724C3C5A3EA3}"/>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2407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3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FA61B1F8-996E-5A27-E2D3-685D61B8451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5"/>
            <a:ext cx="3492500" cy="4213223"/>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FF73AD20-565C-8953-2DFD-A94B70BACB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A17833C4-66FE-416B-908B-4C09212DC73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8468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3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625F8A8-CD93-8A73-F688-38D8A6DCDE7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4" name="NHN-logo">
            <a:extLst>
              <a:ext uri="{FF2B5EF4-FFF2-40B4-BE49-F238E27FC236}">
                <a16:creationId xmlns:a16="http://schemas.microsoft.com/office/drawing/2014/main" id="{5B9AB31A-ABD5-4AB4-511C-AFA616564CA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9" name="Tips">
            <a:extLst>
              <a:ext uri="{FF2B5EF4-FFF2-40B4-BE49-F238E27FC236}">
                <a16:creationId xmlns:a16="http://schemas.microsoft.com/office/drawing/2014/main" id="{35467D76-1CAC-4809-A98D-D63F7EA6DCDE}"/>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3152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2 kolonner/b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a:p>
        </p:txBody>
      </p:sp>
      <p:sp>
        <p:nvSpPr>
          <p:cNvPr id="6" name="Text Placeholder 6">
            <a:extLst>
              <a:ext uri="{FF2B5EF4-FFF2-40B4-BE49-F238E27FC236}">
                <a16:creationId xmlns:a16="http://schemas.microsoft.com/office/drawing/2014/main" id="{33E2E6FC-19BC-EF01-89D4-84C43867771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marL="216000" indent="-216000">
              <a:lnSpc>
                <a:spcPct val="100000"/>
              </a:lnSpc>
              <a:buClr>
                <a:schemeClr val="tx2"/>
              </a:buClr>
              <a:buFont typeface="Arial" panose="020B0604020202020204" pitchFamily="34" charset="0"/>
              <a:buChar char="•"/>
              <a:defRPr sz="2000"/>
            </a:lvl1pPr>
            <a:lvl2pPr marL="446400">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tx2"/>
              </a:buClr>
              <a:buFont typeface="Arial" panose="020B0604020202020204" pitchFamily="34" charset="0"/>
              <a:buChar cha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DC4AEBF6-DD93-88B8-E67D-E8D0FD5EEB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1B8B5853-059C-44F2-ACE7-D200CDFAA82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7006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2 kolonner/bred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09B4AD01-581A-2808-DAA2-AE32DC1C166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C0B4DD2C-877B-9C1F-C4ED-A9FA9FA37580}"/>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09B7D3E6-CE0F-4843-A913-D5737B048C65}"/>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261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tx2"/>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rgbClr val="015945"/>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tx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tx2"/>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tx2"/>
                </a:solidFill>
              </a:defRPr>
            </a:lvl1pPr>
          </a:lstStyle>
          <a:p>
            <a:pPr lvl="0"/>
            <a:r>
              <a:rPr lang="nb-NO"/>
              <a:t>Klikk for å redigere tekststiler i malen</a:t>
            </a:r>
          </a:p>
        </p:txBody>
      </p:sp>
      <p:pic>
        <p:nvPicPr>
          <p:cNvPr id="18" name="NHN-logo">
            <a:extLst>
              <a:ext uri="{FF2B5EF4-FFF2-40B4-BE49-F238E27FC236}">
                <a16:creationId xmlns:a16="http://schemas.microsoft.com/office/drawing/2014/main" id="{4074FE9E-592D-AB11-CDDB-7BDB2323DD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F2A8245A-A894-2934-826F-3C6CB334ADE6}"/>
              </a:ext>
              <a:ext uri="{C183D7F6-B498-43B3-948B-1728B52AA6E4}">
                <adec:decorative xmlns:adec="http://schemas.microsoft.com/office/drawing/2017/decorative" val="1"/>
              </a:ext>
            </a:extLst>
          </p:cNvPr>
          <p:cNvSpPr txBox="1"/>
          <p:nvPr/>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52152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alt A-medi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sp>
        <p:nvSpPr>
          <p:cNvPr id="4" name="Media Placeholder">
            <a:extLst>
              <a:ext uri="{FF2B5EF4-FFF2-40B4-BE49-F238E27FC236}">
                <a16:creationId xmlns:a16="http://schemas.microsoft.com/office/drawing/2014/main" id="{D1519CC1-7F61-C93E-5C83-68F1A94161A3}"/>
              </a:ext>
            </a:extLst>
          </p:cNvPr>
          <p:cNvSpPr>
            <a:spLocks noGrp="1"/>
          </p:cNvSpPr>
          <p:nvPr>
            <p:ph type="media" sz="quarter" idx="18"/>
          </p:nvPr>
        </p:nvSpPr>
        <p:spPr>
          <a:xfrm>
            <a:off x="0" y="3049200"/>
            <a:ext cx="12192000" cy="3808800"/>
          </a:xfrm>
        </p:spPr>
        <p:txBody>
          <a:bodyPr tIns="216000"/>
          <a:lstStyle>
            <a:lvl1pPr marL="0" indent="0" algn="ctr">
              <a:buFontTx/>
              <a:buNone/>
              <a:defRPr sz="1600">
                <a:solidFill>
                  <a:schemeClr val="accent5"/>
                </a:solidFill>
              </a:defRPr>
            </a:lvl1pPr>
          </a:lstStyle>
          <a:p>
            <a:r>
              <a:rPr lang="nb-NO"/>
              <a:t>Klikk ikonet for å legge til media</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7835" y="333378"/>
            <a:ext cx="2160000" cy="186065"/>
          </a:xfrm>
          <a:prstGeom prst="rect">
            <a:avLst/>
          </a:prstGeom>
        </p:spPr>
      </p:pic>
      <p:sp>
        <p:nvSpPr>
          <p:cNvPr id="9" name="TextBox 8">
            <a:extLst>
              <a:ext uri="{FF2B5EF4-FFF2-40B4-BE49-F238E27FC236}">
                <a16:creationId xmlns:a16="http://schemas.microsoft.com/office/drawing/2014/main" id="{457B0970-633F-67B0-6C93-707B73AE7F9C}"/>
              </a:ext>
            </a:extLst>
          </p:cNvPr>
          <p:cNvSpPr txBox="1"/>
          <p:nvPr userDrawn="1"/>
        </p:nvSpPr>
        <p:spPr>
          <a:xfrm>
            <a:off x="12395200" y="-3394"/>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brukes dersom du ønsker</a:t>
            </a:r>
            <a:r>
              <a:rPr lang="nb-NO" sz="1200" dirty="0">
                <a:solidFill>
                  <a:schemeClr val="tx1">
                    <a:lumMod val="65000"/>
                    <a:lumOff val="35000"/>
                  </a:schemeClr>
                </a:solidFill>
              </a:rPr>
              <a:t> film </a:t>
            </a:r>
            <a:r>
              <a:rPr lang="en-NO" sz="1200" dirty="0">
                <a:solidFill>
                  <a:schemeClr val="tx1">
                    <a:lumMod val="65000"/>
                    <a:lumOff val="35000"/>
                  </a:schemeClr>
                </a:solidFill>
              </a:rPr>
              <a:t>på forsiden. Klikk på</a:t>
            </a:r>
            <a:r>
              <a:rPr lang="en-NO" sz="1200" i="1" dirty="0">
                <a:solidFill>
                  <a:schemeClr val="tx1">
                    <a:lumMod val="65000"/>
                    <a:lumOff val="35000"/>
                  </a:schemeClr>
                </a:solidFill>
              </a:rPr>
              <a:t> </a:t>
            </a:r>
            <a:r>
              <a:rPr lang="nb-NO" sz="1200" i="1" dirty="0">
                <a:solidFill>
                  <a:schemeClr val="tx1">
                    <a:lumMod val="65000"/>
                    <a:lumOff val="35000"/>
                  </a:schemeClr>
                </a:solidFill>
              </a:rPr>
              <a:t>Medier-</a:t>
            </a:r>
            <a:r>
              <a:rPr lang="nb-NO" sz="1200" i="1" dirty="0" err="1">
                <a:solidFill>
                  <a:schemeClr val="tx1">
                    <a:lumMod val="65000"/>
                    <a:lumOff val="35000"/>
                  </a:schemeClr>
                </a:solidFill>
              </a:rPr>
              <a:t>ik</a:t>
            </a:r>
            <a:r>
              <a:rPr lang="en-NO" sz="1200" i="1" dirty="0">
                <a:solidFill>
                  <a:schemeClr val="tx1">
                    <a:lumMod val="65000"/>
                    <a:lumOff val="35000"/>
                  </a:schemeClr>
                </a:solidFill>
              </a:rPr>
              <a:t>onet </a:t>
            </a:r>
            <a:r>
              <a:rPr lang="en-GB" sz="1200" i="0" dirty="0" err="1">
                <a:solidFill>
                  <a:schemeClr val="tx1">
                    <a:lumMod val="65000"/>
                    <a:lumOff val="35000"/>
                  </a:schemeClr>
                </a:solidFill>
              </a:rPr>
              <a:t>i</a:t>
            </a:r>
            <a:r>
              <a:rPr lang="en-NO" sz="1200" i="0" dirty="0">
                <a:solidFill>
                  <a:schemeClr val="tx1">
                    <a:lumMod val="65000"/>
                    <a:lumOff val="35000"/>
                  </a:schemeClr>
                </a:solidFill>
              </a:rPr>
              <a:t> </a:t>
            </a:r>
            <a:r>
              <a:rPr lang="nb-NO" sz="1200" i="0" dirty="0" err="1">
                <a:solidFill>
                  <a:schemeClr val="tx1">
                    <a:lumMod val="65000"/>
                    <a:lumOff val="35000"/>
                  </a:schemeClr>
                </a:solidFill>
              </a:rPr>
              <a:t>medie</a:t>
            </a:r>
            <a:r>
              <a:rPr lang="en-NO" sz="1200" i="0" dirty="0">
                <a:solidFill>
                  <a:schemeClr val="tx1">
                    <a:lumMod val="65000"/>
                    <a:lumOff val="35000"/>
                  </a:schemeClr>
                </a:solidFill>
              </a:rPr>
              <a:t>boksen</a:t>
            </a:r>
            <a:r>
              <a:rPr lang="en-NO" sz="1200" i="1" dirty="0">
                <a:solidFill>
                  <a:schemeClr val="tx1">
                    <a:lumMod val="65000"/>
                    <a:lumOff val="35000"/>
                  </a:schemeClr>
                </a:solidFill>
              </a:rPr>
              <a:t> </a:t>
            </a:r>
            <a:r>
              <a:rPr lang="en-NO" sz="1200" dirty="0">
                <a:solidFill>
                  <a:schemeClr val="tx1">
                    <a:lumMod val="65000"/>
                    <a:lumOff val="35000"/>
                  </a:schemeClr>
                </a:solidFill>
              </a:rPr>
              <a:t>og legg inn ønsket </a:t>
            </a:r>
            <a:r>
              <a:rPr lang="nb-NO" sz="1200" dirty="0">
                <a:solidFill>
                  <a:schemeClr val="tx1">
                    <a:lumMod val="65000"/>
                    <a:lumOff val="35000"/>
                  </a:schemeClr>
                </a:solidFill>
              </a:rPr>
              <a:t>film.</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dirty="0">
                <a:solidFill>
                  <a:schemeClr val="tx1">
                    <a:lumMod val="65000"/>
                    <a:lumOff val="35000"/>
                  </a:schemeClr>
                </a:solidFill>
              </a:rPr>
              <a:t>Pass på at filmens format er </a:t>
            </a:r>
            <a:r>
              <a:rPr lang="nb-NO" sz="1200" i="1" dirty="0">
                <a:solidFill>
                  <a:schemeClr val="tx1">
                    <a:lumMod val="65000"/>
                    <a:lumOff val="35000"/>
                  </a:schemeClr>
                </a:solidFill>
              </a:rPr>
              <a:t>landscape/horisontalt</a:t>
            </a:r>
            <a:r>
              <a:rPr lang="nb-NO" sz="1200" dirty="0">
                <a:solidFill>
                  <a:schemeClr val="tx1">
                    <a:lumMod val="65000"/>
                    <a:lumOff val="35000"/>
                  </a:schemeClr>
                </a:solidFill>
              </a:rPr>
              <a:t>. Du kan endre filmens størrelse og utsnitt, ved å gå til </a:t>
            </a:r>
            <a:r>
              <a:rPr lang="nb-NO" sz="1200" i="1" dirty="0">
                <a:solidFill>
                  <a:schemeClr val="tx1">
                    <a:lumMod val="65000"/>
                    <a:lumOff val="35000"/>
                  </a:schemeClr>
                </a:solidFill>
              </a:rPr>
              <a:t>Figurformat </a:t>
            </a:r>
            <a:r>
              <a:rPr lang="nb-NO" sz="1200" i="0" dirty="0">
                <a:solidFill>
                  <a:schemeClr val="tx1">
                    <a:lumMod val="65000"/>
                    <a:lumOff val="35000"/>
                  </a:schemeClr>
                </a:solidFill>
              </a:rPr>
              <a:t>i toppmenyen og bruke beskjæringsverktøyet.</a:t>
            </a:r>
          </a:p>
          <a:p>
            <a:pPr marL="0" marR="0" lvl="0" indent="0" algn="l" defTabSz="1219140" rtl="0" eaLnBrk="1" fontAlgn="auto" latinLnBrk="0" hangingPunct="1">
              <a:lnSpc>
                <a:spcPct val="100000"/>
              </a:lnSpc>
              <a:spcBef>
                <a:spcPts val="0"/>
              </a:spcBef>
              <a:spcAft>
                <a:spcPts val="0"/>
              </a:spcAft>
              <a:buClrTx/>
              <a:buSzTx/>
              <a:buFontTx/>
              <a:buNone/>
              <a:tabLst/>
              <a:defRPr/>
            </a:pPr>
            <a:br>
              <a:rPr lang="nb-NO" sz="1200" i="0" dirty="0">
                <a:solidFill>
                  <a:schemeClr val="tx1">
                    <a:lumMod val="65000"/>
                    <a:lumOff val="35000"/>
                  </a:schemeClr>
                </a:solidFill>
              </a:rPr>
            </a:br>
            <a:r>
              <a:rPr lang="nb-NO" sz="1200" i="0" dirty="0">
                <a:solidFill>
                  <a:schemeClr val="tx1">
                    <a:lumMod val="65000"/>
                    <a:lumOff val="35000"/>
                  </a:schemeClr>
                </a:solidFill>
              </a:rPr>
              <a:t>Valget </a:t>
            </a:r>
            <a:r>
              <a:rPr lang="nb-NO" sz="1200" i="1" dirty="0">
                <a:solidFill>
                  <a:schemeClr val="tx1">
                    <a:lumMod val="65000"/>
                    <a:lumOff val="35000"/>
                  </a:schemeClr>
                </a:solidFill>
              </a:rPr>
              <a:t>Figurformat</a:t>
            </a:r>
            <a:r>
              <a:rPr lang="nb-NO" sz="1200" i="0" dirty="0">
                <a:solidFill>
                  <a:schemeClr val="tx1">
                    <a:lumMod val="65000"/>
                    <a:lumOff val="35000"/>
                  </a:schemeClr>
                </a:solidFill>
              </a:rPr>
              <a:t> kommer kun opp når du klikker på </a:t>
            </a:r>
            <a:r>
              <a:rPr lang="nb-NO" sz="1200" i="1" dirty="0">
                <a:solidFill>
                  <a:schemeClr val="tx1">
                    <a:lumMod val="65000"/>
                    <a:lumOff val="35000"/>
                  </a:schemeClr>
                </a:solidFill>
              </a:rPr>
              <a:t>medier-ikonet.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nb-NO"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i="0" dirty="0">
                <a:solidFill>
                  <a:schemeClr val="tx1">
                    <a:lumMod val="65000"/>
                    <a:lumOff val="35000"/>
                  </a:schemeClr>
                </a:solidFill>
              </a:rPr>
              <a:t>NB! Bruk korte filmer og vurder oppløsningen på filmen slik at </a:t>
            </a:r>
            <a:r>
              <a:rPr lang="nb-NO" sz="1200" i="0" dirty="0" err="1">
                <a:solidFill>
                  <a:schemeClr val="tx1">
                    <a:lumMod val="65000"/>
                    <a:lumOff val="35000"/>
                  </a:schemeClr>
                </a:solidFill>
              </a:rPr>
              <a:t>ppt</a:t>
            </a:r>
            <a:r>
              <a:rPr lang="nb-NO" sz="1200" i="0" dirty="0">
                <a:solidFill>
                  <a:schemeClr val="tx1">
                    <a:lumMod val="65000"/>
                    <a:lumOff val="35000"/>
                  </a:schemeClr>
                </a:solidFill>
              </a:rPr>
              <a:t>-presentasjonen ikke blir for stor.</a:t>
            </a:r>
          </a:p>
        </p:txBody>
      </p:sp>
      <p:sp>
        <p:nvSpPr>
          <p:cNvPr id="13" name="Grønn 2">
            <a:extLst>
              <a:ext uri="{FF2B5EF4-FFF2-40B4-BE49-F238E27FC236}">
                <a16:creationId xmlns:a16="http://schemas.microsoft.com/office/drawing/2014/main" id="{C1B6B2D8-04EF-CA9A-D257-9D196878EA32}"/>
              </a:ext>
            </a:extLst>
          </p:cNvPr>
          <p:cNvSpPr/>
          <p:nvPr userDrawn="1"/>
        </p:nvSpPr>
        <p:spPr>
          <a:xfrm rot="5400000">
            <a:off x="12601598" y="1168952"/>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Grønn 1">
            <a:extLst>
              <a:ext uri="{FF2B5EF4-FFF2-40B4-BE49-F238E27FC236}">
                <a16:creationId xmlns:a16="http://schemas.microsoft.com/office/drawing/2014/main" id="{F8E72C15-9C50-0B14-2B25-2DD89BF3E13D}"/>
              </a:ext>
            </a:extLst>
          </p:cNvPr>
          <p:cNvSpPr/>
          <p:nvPr userDrawn="1"/>
        </p:nvSpPr>
        <p:spPr>
          <a:xfrm rot="5400000">
            <a:off x="12894480" y="1168952"/>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 uri="{C183D7F6-B498-43B3-948B-1728B52AA6E4}">
                <adec:decorative xmlns:adec="http://schemas.microsoft.com/office/drawing/2017/decorative" val="0"/>
              </a:ext>
            </a:extLst>
          </p:cNvPr>
          <p:cNvSpPr>
            <a:spLocks noGrp="1"/>
          </p:cNvSpPr>
          <p:nvPr userDrawn="1">
            <p:ph type="body" sz="quarter" idx="17" hasCustomPrompt="1"/>
          </p:nvPr>
        </p:nvSpPr>
        <p:spPr>
          <a:xfrm>
            <a:off x="8813736" y="6129338"/>
            <a:ext cx="2719452" cy="504825"/>
          </a:xfrm>
        </p:spPr>
        <p:txBody>
          <a:bodyPr anchor="b">
            <a:noAutofit/>
          </a:bodyPr>
          <a:lstStyle>
            <a:lvl1pPr marL="0" indent="0">
              <a:buNone/>
              <a:defRPr sz="1200">
                <a:solidFill>
                  <a:schemeClr val="bg1"/>
                </a:solidFill>
              </a:defRPr>
            </a:lvl1pPr>
          </a:lstStyle>
          <a:p>
            <a:pPr lvl="0"/>
            <a:r>
              <a:rPr lang="en-GB" dirty="0"/>
              <a:t>Click to edit Master text</a:t>
            </a:r>
            <a:endParaRPr lang="en-NO" dirty="0"/>
          </a:p>
        </p:txBody>
      </p:sp>
    </p:spTree>
    <p:extLst>
      <p:ext uri="{BB962C8B-B14F-4D97-AF65-F5344CB8AC3E}">
        <p14:creationId xmlns:p14="http://schemas.microsoft.com/office/powerpoint/2010/main" val="75238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bg1"/>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chemeClr val="accent1"/>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bg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accent5"/>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accent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AC61256E-6F42-E75C-45A5-02BD9BDE24E9}"/>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1" name="Tips">
            <a:extLst>
              <a:ext uri="{FF2B5EF4-FFF2-40B4-BE49-F238E27FC236}">
                <a16:creationId xmlns:a16="http://schemas.microsoft.com/office/drawing/2014/main" id="{35532FB5-00CA-4A4B-8F70-042FAD374B7F}"/>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74443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8" y="1350681"/>
            <a:ext cx="9295200" cy="2419200"/>
          </a:xfrm>
        </p:spPr>
        <p:txBody>
          <a:bodyPr/>
          <a:lstStyle>
            <a:lvl1pPr>
              <a:lnSpc>
                <a:spcPct val="100000"/>
              </a:lnSpc>
              <a:spcBef>
                <a:spcPts val="1000"/>
              </a:spcBef>
              <a:defRPr sz="7000">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636505" y="4751939"/>
            <a:ext cx="9295200" cy="900000"/>
          </a:xfrm>
        </p:spPr>
        <p:txBody>
          <a:bodyPr/>
          <a:lstStyle>
            <a:lvl1pPr marL="0" indent="0">
              <a:lnSpc>
                <a:spcPct val="100000"/>
              </a:lnSpc>
              <a:buClr>
                <a:schemeClr val="accent5"/>
              </a:buClr>
              <a:buFont typeface="Arial" panose="020B0604020202020204" pitchFamily="34" charset="0"/>
              <a:buNone/>
              <a:defRPr sz="2000">
                <a:solidFill>
                  <a:schemeClr val="bg1"/>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pic>
        <p:nvPicPr>
          <p:cNvPr id="4" name="NHN-logo">
            <a:extLst>
              <a:ext uri="{FF2B5EF4-FFF2-40B4-BE49-F238E27FC236}">
                <a16:creationId xmlns:a16="http://schemas.microsoft.com/office/drawing/2014/main" id="{AA821D10-D1ED-B886-0CBC-DB371263E748}"/>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grpSp>
        <p:nvGrpSpPr>
          <p:cNvPr id="13" name="Tips">
            <a:extLst>
              <a:ext uri="{FF2B5EF4-FFF2-40B4-BE49-F238E27FC236}">
                <a16:creationId xmlns:a16="http://schemas.microsoft.com/office/drawing/2014/main" id="{CF4D070E-629F-B1B1-63DA-B441C1FE7A60}"/>
              </a:ext>
              <a:ext uri="{C183D7F6-B498-43B3-948B-1728B52AA6E4}">
                <adec:decorative xmlns:adec="http://schemas.microsoft.com/office/drawing/2017/decorative" val="1"/>
              </a:ext>
            </a:extLst>
          </p:cNvPr>
          <p:cNvGrpSpPr/>
          <p:nvPr userDrawn="1"/>
        </p:nvGrpSpPr>
        <p:grpSpPr>
          <a:xfrm>
            <a:off x="12395200" y="-3392"/>
            <a:ext cx="2159000" cy="6829495"/>
            <a:chOff x="12395200" y="28507"/>
            <a:chExt cx="2159000" cy="6829495"/>
          </a:xfrm>
        </p:grpSpPr>
        <p:sp>
          <p:nvSpPr>
            <p:cNvPr id="15" name="TextBox 14">
              <a:extLst>
                <a:ext uri="{FF2B5EF4-FFF2-40B4-BE49-F238E27FC236}">
                  <a16:creationId xmlns:a16="http://schemas.microsoft.com/office/drawing/2014/main" id="{7B442A74-E96E-15CE-48BA-7653B338A46A}"/>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for å utheve viktig innhold. Uthev gjerne ett eller flere ord, ved å bruke </a:t>
              </a:r>
              <a:r>
                <a:rPr lang="en-NO" sz="1200" i="1" dirty="0">
                  <a:solidFill>
                    <a:schemeClr val="tx1">
                      <a:lumMod val="65000"/>
                      <a:lumOff val="35000"/>
                    </a:schemeClr>
                  </a:solidFill>
                </a:rPr>
                <a:t>bold</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Man kan også utheve ord ved å bruke en annen farge på deler av teksten. </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Egnede farger:</a:t>
              </a:r>
            </a:p>
          </p:txBody>
        </p:sp>
        <p:sp>
          <p:nvSpPr>
            <p:cNvPr id="19" name="Grønn 2">
              <a:extLst>
                <a:ext uri="{FF2B5EF4-FFF2-40B4-BE49-F238E27FC236}">
                  <a16:creationId xmlns:a16="http://schemas.microsoft.com/office/drawing/2014/main" id="{F2AD9E63-27CE-3569-3BFA-AE1EFD8CA3D6}"/>
                </a:ext>
              </a:extLst>
            </p:cNvPr>
            <p:cNvSpPr/>
            <p:nvPr userDrawn="1"/>
          </p:nvSpPr>
          <p:spPr>
            <a:xfrm rot="5400000">
              <a:off x="12581700" y="2563854"/>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20" name="Grønn 1">
              <a:extLst>
                <a:ext uri="{FF2B5EF4-FFF2-40B4-BE49-F238E27FC236}">
                  <a16:creationId xmlns:a16="http://schemas.microsoft.com/office/drawing/2014/main" id="{28E698CC-77AB-EB51-1CF5-6564CD6B7A81}"/>
                </a:ext>
              </a:extLst>
            </p:cNvPr>
            <p:cNvSpPr/>
            <p:nvPr userDrawn="1"/>
          </p:nvSpPr>
          <p:spPr>
            <a:xfrm rot="5400000">
              <a:off x="12899764" y="2563854"/>
              <a:ext cx="180000" cy="180000"/>
            </a:xfrm>
            <a:prstGeom prst="ellipse">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spTree>
    <p:extLst>
      <p:ext uri="{BB962C8B-B14F-4D97-AF65-F5344CB8AC3E}">
        <p14:creationId xmlns:p14="http://schemas.microsoft.com/office/powerpoint/2010/main" val="155060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B876AFB8-5A19-1E53-0537-93F6873B89AC}"/>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4" name="Tips">
            <a:extLst>
              <a:ext uri="{FF2B5EF4-FFF2-40B4-BE49-F238E27FC236}">
                <a16:creationId xmlns:a16="http://schemas.microsoft.com/office/drawing/2014/main" id="{397373A8-A946-F97E-0AB1-58DAE2400011}"/>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0567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n tittel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3" name="Text Placeholder 6">
            <a:extLst>
              <a:ext uri="{FF2B5EF4-FFF2-40B4-BE49-F238E27FC236}">
                <a16:creationId xmlns:a16="http://schemas.microsoft.com/office/drawing/2014/main" id="{7DB3E68C-E6D1-A504-D8A5-AE37528261BE}"/>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1BE1863-BAD5-EE8E-59E5-66B2762ABDDD}"/>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6" name="Tips">
            <a:extLst>
              <a:ext uri="{FF2B5EF4-FFF2-40B4-BE49-F238E27FC236}">
                <a16:creationId xmlns:a16="http://schemas.microsoft.com/office/drawing/2014/main" id="{0A922957-2776-42E3-AC1C-07296A8D4F39}"/>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0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35570" cy="612775"/>
          </a:xfrm>
        </p:spPr>
        <p:txBody>
          <a:bodyPr/>
          <a:lstStyle>
            <a:lvl1pPr>
              <a:defRPr sz="3200"/>
            </a:lvl1pPr>
          </a:lstStyle>
          <a:p>
            <a:r>
              <a:rPr lang="nb-NO"/>
              <a:t>Klikk for å redigere tittelstil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024ABFDC-A378-4E3F-A2D7-0D7C8BB7CB08}"/>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13202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mørk">
    <p:bg>
      <p:bgPr>
        <a:solidFill>
          <a:schemeClr val="tx2"/>
        </a:solidFill>
        <a:effectLst/>
      </p:bgPr>
    </p:bg>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49218" cy="612775"/>
          </a:xfrm>
        </p:spPr>
        <p:txBody>
          <a:bodyPr/>
          <a:lstStyle>
            <a:lvl1pPr>
              <a:defRPr sz="3200"/>
            </a:lvl1pPr>
          </a:lstStyle>
          <a:p>
            <a:r>
              <a:rPr lang="nb-NO"/>
              <a:t>Klikk for å redigere tittelstil</a:t>
            </a:r>
            <a:endParaRPr lang="en-NO" dirty="0"/>
          </a:p>
        </p:txBody>
      </p:sp>
      <p:pic>
        <p:nvPicPr>
          <p:cNvPr id="3" name="NHN-logo">
            <a:extLst>
              <a:ext uri="{FF2B5EF4-FFF2-40B4-BE49-F238E27FC236}">
                <a16:creationId xmlns:a16="http://schemas.microsoft.com/office/drawing/2014/main" id="{72C74F22-5E65-D745-B847-A60ED18F419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5" name="Tips">
            <a:extLst>
              <a:ext uri="{FF2B5EF4-FFF2-40B4-BE49-F238E27FC236}">
                <a16:creationId xmlns:a16="http://schemas.microsoft.com/office/drawing/2014/main" id="{60C83C4A-55F4-40AD-8A3D-FFD111CB5A54}"/>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36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bilde utfallende">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21922" cy="612775"/>
          </a:xfrm>
        </p:spPr>
        <p:txBody>
          <a:bodyPr/>
          <a:lstStyle/>
          <a:p>
            <a:r>
              <a:rPr lang="nb-NO"/>
              <a:t>Klikk for å redigere tittelstil</a:t>
            </a:r>
            <a:endParaRPr lang="en-NO" dirty="0"/>
          </a:p>
        </p:txBody>
      </p:sp>
      <p:sp>
        <p:nvSpPr>
          <p:cNvPr id="3" name="Picture Placeholder">
            <a:extLst>
              <a:ext uri="{FF2B5EF4-FFF2-40B4-BE49-F238E27FC236}">
                <a16:creationId xmlns:a16="http://schemas.microsoft.com/office/drawing/2014/main" id="{119076AB-7F42-7731-E5FC-B4FC851A15ED}"/>
              </a:ext>
            </a:extLst>
          </p:cNvPr>
          <p:cNvSpPr>
            <a:spLocks noGrp="1"/>
          </p:cNvSpPr>
          <p:nvPr>
            <p:ph type="pic" sz="quarter" idx="13"/>
          </p:nvPr>
        </p:nvSpPr>
        <p:spPr>
          <a:xfrm>
            <a:off x="0" y="0"/>
            <a:ext cx="12192000" cy="6858000"/>
          </a:xfrm>
        </p:spPr>
        <p:txBody>
          <a:bodyPr lIns="180000" tIns="180000" rIns="180000" bIns="180000">
            <a:normAutofit/>
          </a:bodyPr>
          <a:lstStyle>
            <a:lvl1pPr marL="0" indent="0" algn="ctr">
              <a:buFontTx/>
              <a:buNone/>
              <a:defRPr sz="1600">
                <a:solidFill>
                  <a:srgbClr val="015945"/>
                </a:solidFill>
              </a:defRPr>
            </a:lvl1pPr>
          </a:lstStyle>
          <a:p>
            <a:r>
              <a:rPr lang="nb-NO"/>
              <a:t>Klikk på ikonet for å legge til et bilde</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6C24F58E-001B-4903-A07C-04AB8E79167D}"/>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br>
              <a:rPr lang="nb-NO" sz="1200" dirty="0">
                <a:solidFill>
                  <a:schemeClr val="tx1">
                    <a:lumMod val="65000"/>
                    <a:lumOff val="35000"/>
                  </a:schemeClr>
                </a:solidFill>
              </a:rPr>
            </a:b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er ønskelig å legge tekst eller grafikk på bildet</a:t>
            </a:r>
            <a:r>
              <a:rPr lang="nb-NO" sz="1200" dirty="0">
                <a:solidFill>
                  <a:schemeClr val="tx1">
                    <a:lumMod val="65000"/>
                    <a:lumOff val="35000"/>
                  </a:schemeClr>
                </a:solidFill>
              </a:rPr>
              <a:t>, s</a:t>
            </a:r>
            <a:r>
              <a:rPr lang="en-GB" sz="1200" i="0" dirty="0">
                <a:solidFill>
                  <a:schemeClr val="tx1">
                    <a:lumMod val="65000"/>
                    <a:lumOff val="35000"/>
                  </a:schemeClr>
                </a:solidFill>
              </a:rPr>
              <a:t>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2245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tekst og bild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tx2"/>
                </a:solidFill>
              </a:defRPr>
            </a:lvl1pPr>
          </a:lstStyle>
          <a:p>
            <a:r>
              <a:rPr lang="nb-NO"/>
              <a:t>Klikk for å redigere tittelstil</a:t>
            </a:r>
            <a:endParaRPr lang="en-NO" dirty="0"/>
          </a:p>
        </p:txBody>
      </p:sp>
      <p:sp>
        <p:nvSpPr>
          <p:cNvPr id="26" name="Subtitle">
            <a:extLst>
              <a:ext uri="{FF2B5EF4-FFF2-40B4-BE49-F238E27FC236}">
                <a16:creationId xmlns:a16="http://schemas.microsoft.com/office/drawing/2014/main" id="{988293FC-89EF-461E-924D-32FC068248EF}"/>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rgbClr val="015945"/>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rgbClr val="01594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rgbClr val="01594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B8823462-305B-2E90-938D-E804B90B46D6}"/>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888" y="336270"/>
            <a:ext cx="2160000" cy="186944"/>
          </a:xfrm>
          <a:prstGeom prst="rect">
            <a:avLst/>
          </a:prstGeom>
        </p:spPr>
      </p:pic>
      <p:sp>
        <p:nvSpPr>
          <p:cNvPr id="6" name="Tips">
            <a:extLst>
              <a:ext uri="{FF2B5EF4-FFF2-40B4-BE49-F238E27FC236}">
                <a16:creationId xmlns:a16="http://schemas.microsoft.com/office/drawing/2014/main" id="{F2A8245A-A894-2934-826F-3C6CB334ADE6}"/>
              </a:ext>
            </a:extLst>
          </p:cNvPr>
          <p:cNvSpPr txBox="1"/>
          <p:nvPr/>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2851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tekst og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bg2"/>
                </a:solidFill>
              </a:defRPr>
            </a:lvl1pPr>
          </a:lstStyle>
          <a:p>
            <a:r>
              <a:rPr lang="nb-NO"/>
              <a:t>Klikk for å redigere tittelstil</a:t>
            </a:r>
            <a:endParaRPr lang="en-NO" dirty="0"/>
          </a:p>
        </p:txBody>
      </p:sp>
      <p:sp>
        <p:nvSpPr>
          <p:cNvPr id="17" name="Subtitle">
            <a:extLst>
              <a:ext uri="{FF2B5EF4-FFF2-40B4-BE49-F238E27FC236}">
                <a16:creationId xmlns:a16="http://schemas.microsoft.com/office/drawing/2014/main" id="{8F633D28-32C6-F717-7735-C431B014D0E6}"/>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useBgFill="1">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chemeClr val="bg1"/>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chemeClr val="accent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chemeClr val="accent5"/>
                </a:solidFill>
              </a:defRPr>
            </a:lvl1pPr>
          </a:lstStyle>
          <a:p>
            <a:pPr lvl="0"/>
            <a:r>
              <a:rPr lang="nb-NO"/>
              <a:t>Klikk for å redigere tekststiler i malen</a:t>
            </a:r>
          </a:p>
        </p:txBody>
      </p:sp>
      <p:pic>
        <p:nvPicPr>
          <p:cNvPr id="8" name="NHN-logo">
            <a:extLst>
              <a:ext uri="{FF2B5EF4-FFF2-40B4-BE49-F238E27FC236}">
                <a16:creationId xmlns:a16="http://schemas.microsoft.com/office/drawing/2014/main" id="{4CCFD28A-37C9-950D-E55B-8ED1528773A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3888" y="336270"/>
            <a:ext cx="2160000" cy="186065"/>
          </a:xfrm>
          <a:prstGeom prst="rect">
            <a:avLst/>
          </a:prstGeom>
        </p:spPr>
      </p:pic>
      <p:sp>
        <p:nvSpPr>
          <p:cNvPr id="9" name="Tips">
            <a:extLst>
              <a:ext uri="{FF2B5EF4-FFF2-40B4-BE49-F238E27FC236}">
                <a16:creationId xmlns:a16="http://schemas.microsoft.com/office/drawing/2014/main" id="{0E0E1E52-FFD7-4B6E-979D-FA5FCCCB2687}"/>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181705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logo og visj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6185-D9BD-0C25-A3A0-C307EB37EF91}"/>
              </a:ext>
            </a:extLst>
          </p:cNvPr>
          <p:cNvSpPr>
            <a:spLocks noGrp="1"/>
          </p:cNvSpPr>
          <p:nvPr>
            <p:ph type="title" hasCustomPrompt="1"/>
          </p:nvPr>
        </p:nvSpPr>
        <p:spPr>
          <a:xfrm>
            <a:off x="26696" y="-908114"/>
            <a:ext cx="10304659" cy="612775"/>
          </a:xfrm>
        </p:spPr>
        <p:txBody>
          <a:bodyPr/>
          <a:lstStyle>
            <a:lvl1pPr>
              <a:defRPr sz="3200">
                <a:solidFill>
                  <a:schemeClr val="tx1"/>
                </a:solidFill>
              </a:defRPr>
            </a:lvl1pPr>
          </a:lstStyle>
          <a:p>
            <a:r>
              <a:rPr lang="en-GB" dirty="0" err="1"/>
              <a:t>Avslutning</a:t>
            </a:r>
            <a:r>
              <a:rPr lang="en-GB" dirty="0"/>
              <a:t> logo </a:t>
            </a:r>
            <a:r>
              <a:rPr lang="en-GB" dirty="0" err="1"/>
              <a:t>og</a:t>
            </a:r>
            <a:r>
              <a:rPr lang="en-GB" dirty="0"/>
              <a:t> </a:t>
            </a:r>
            <a:r>
              <a:rPr lang="en-GB" dirty="0" err="1"/>
              <a:t>visjon</a:t>
            </a:r>
            <a:endParaRPr lang="en-NO" dirty="0"/>
          </a:p>
        </p:txBody>
      </p:sp>
      <p:sp>
        <p:nvSpPr>
          <p:cNvPr id="7" name="Tips">
            <a:extLst>
              <a:ext uri="{FF2B5EF4-FFF2-40B4-BE49-F238E27FC236}">
                <a16:creationId xmlns:a16="http://schemas.microsoft.com/office/drawing/2014/main" id="{BD0BBAC4-1D70-E52B-9A35-C00AD824E6D7}"/>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Avsluningslysbilde med logo og visjon.</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Oppsettet er fast og skal ikke endres.</a:t>
            </a:r>
            <a:endParaRPr lang="nb-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pic>
        <p:nvPicPr>
          <p:cNvPr id="3" name="NHN-logo">
            <a:extLst>
              <a:ext uri="{FF2B5EF4-FFF2-40B4-BE49-F238E27FC236}">
                <a16:creationId xmlns:a16="http://schemas.microsoft.com/office/drawing/2014/main" id="{FCDAC246-5104-CEE2-CD26-DCEDDCB6044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001915" y="2275651"/>
            <a:ext cx="4153247" cy="358138"/>
          </a:xfrm>
          <a:prstGeom prst="rect">
            <a:avLst/>
          </a:prstGeom>
        </p:spPr>
      </p:pic>
      <p:sp>
        <p:nvSpPr>
          <p:cNvPr id="4" name="TekstSylinder">
            <a:extLst>
              <a:ext uri="{FF2B5EF4-FFF2-40B4-BE49-F238E27FC236}">
                <a16:creationId xmlns:a16="http://schemas.microsoft.com/office/drawing/2014/main" id="{98DB321E-5BCE-9929-0171-7C834C17D825}"/>
              </a:ext>
            </a:extLst>
          </p:cNvPr>
          <p:cNvSpPr txBox="1"/>
          <p:nvPr userDrawn="1"/>
        </p:nvSpPr>
        <p:spPr>
          <a:xfrm>
            <a:off x="4023328" y="3256968"/>
            <a:ext cx="4145344" cy="318549"/>
          </a:xfrm>
          <a:prstGeom prst="rect">
            <a:avLst/>
          </a:prstGeom>
          <a:noFill/>
        </p:spPr>
        <p:txBody>
          <a:bodyPr wrap="square" lIns="0" tIns="0" rIns="0" bIns="0" rtlCol="0">
            <a:spAutoFit/>
          </a:bodyPr>
          <a:lstStyle/>
          <a:p>
            <a:pPr algn="ctr">
              <a:lnSpc>
                <a:spcPct val="90000"/>
              </a:lnSpc>
            </a:pPr>
            <a:r>
              <a:rPr lang="nb-NO" sz="2300" dirty="0">
                <a:solidFill>
                  <a:schemeClr val="bg2"/>
                </a:solidFill>
              </a:rPr>
              <a:t>Vi knytter Helse-Norge sammen</a:t>
            </a:r>
          </a:p>
        </p:txBody>
      </p:sp>
    </p:spTree>
    <p:extLst>
      <p:ext uri="{BB962C8B-B14F-4D97-AF65-F5344CB8AC3E}">
        <p14:creationId xmlns:p14="http://schemas.microsoft.com/office/powerpoint/2010/main" val="28631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7" y="1341440"/>
            <a:ext cx="4696243" cy="1731960"/>
          </a:xfrm>
        </p:spPr>
        <p:txBody>
          <a:bodyPr anchor="b">
            <a:normAutofit/>
          </a:bodyPr>
          <a:lstStyle>
            <a:lvl1pPr algn="l">
              <a:lnSpc>
                <a:spcPct val="90000"/>
              </a:lnSpc>
              <a:defRPr sz="4000">
                <a:solidFill>
                  <a:schemeClr val="bg1"/>
                </a:solidFill>
              </a:defRPr>
            </a:lvl1pPr>
          </a:lstStyle>
          <a:p>
            <a:r>
              <a:rPr lang="nb-NO"/>
              <a:t>Klikk for å redigere tittelstil</a:t>
            </a:r>
            <a:endParaRPr lang="en-NO" dirty="0"/>
          </a:p>
        </p:txBody>
      </p:sp>
      <p:sp>
        <p:nvSpPr>
          <p:cNvPr id="8" name="Subtitle">
            <a:extLst>
              <a:ext uri="{FF2B5EF4-FFF2-40B4-BE49-F238E27FC236}">
                <a16:creationId xmlns:a16="http://schemas.microsoft.com/office/drawing/2014/main" id="{638103B7-D3C1-510B-FFBC-D789E1E2380F}"/>
              </a:ext>
            </a:extLst>
          </p:cNvPr>
          <p:cNvSpPr>
            <a:spLocks noGrp="1"/>
          </p:cNvSpPr>
          <p:nvPr>
            <p:ph type="subTitle" idx="1"/>
          </p:nvPr>
        </p:nvSpPr>
        <p:spPr>
          <a:xfrm>
            <a:off x="627197" y="3255264"/>
            <a:ext cx="4696243" cy="732050"/>
          </a:xfrm>
        </p:spPr>
        <p:txBody>
          <a:bodyPr wrap="square" anchor="b" anchorCtr="0">
            <a:noAutofit/>
          </a:bodyPr>
          <a:lstStyle>
            <a:lvl1pPr marL="0" indent="0" algn="l">
              <a:lnSpc>
                <a:spcPct val="100000"/>
              </a:lnSpc>
              <a:spcBef>
                <a:spcPts val="0"/>
              </a:spcBef>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9" name="Text Placeholder">
            <a:extLst>
              <a:ext uri="{FF2B5EF4-FFF2-40B4-BE49-F238E27FC236}">
                <a16:creationId xmlns:a16="http://schemas.microsoft.com/office/drawing/2014/main" id="{1BFF819F-C5D2-D3D6-0DCE-69AFDA43FAA2}"/>
              </a:ext>
            </a:extLst>
          </p:cNvPr>
          <p:cNvSpPr>
            <a:spLocks noGrp="1"/>
          </p:cNvSpPr>
          <p:nvPr>
            <p:ph type="body" sz="quarter" idx="13"/>
          </p:nvPr>
        </p:nvSpPr>
        <p:spPr>
          <a:xfrm>
            <a:off x="627065" y="4081763"/>
            <a:ext cx="4696242" cy="827999"/>
          </a:xfrm>
        </p:spPr>
        <p:txBody>
          <a:bodyPr wrap="square">
            <a:noAutofit/>
          </a:bodyPr>
          <a:lstStyle>
            <a:lvl1pPr marL="0" indent="0">
              <a:lnSpc>
                <a:spcPct val="100000"/>
              </a:lnSpc>
              <a:spcBef>
                <a:spcPts val="0"/>
              </a:spcBef>
              <a:buFontTx/>
              <a:buNone/>
              <a:defRPr sz="1600">
                <a:solidFill>
                  <a:schemeClr val="accent5"/>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grpSp>
        <p:nvGrpSpPr>
          <p:cNvPr id="4" name="Grafiske elementer">
            <a:extLst>
              <a:ext uri="{FF2B5EF4-FFF2-40B4-BE49-F238E27FC236}">
                <a16:creationId xmlns:a16="http://schemas.microsoft.com/office/drawing/2014/main" id="{BD528914-431E-BC28-7900-43DAB89F8405}"/>
              </a:ext>
              <a:ext uri="{C183D7F6-B498-43B3-948B-1728B52AA6E4}">
                <adec:decorative xmlns:adec="http://schemas.microsoft.com/office/drawing/2017/decorative" val="1"/>
              </a:ext>
            </a:extLst>
          </p:cNvPr>
          <p:cNvGrpSpPr/>
          <p:nvPr/>
        </p:nvGrpSpPr>
        <p:grpSpPr>
          <a:xfrm>
            <a:off x="5773728" y="333375"/>
            <a:ext cx="6091104" cy="6091016"/>
            <a:chOff x="5773728" y="333375"/>
            <a:chExt cx="6091104" cy="6091016"/>
          </a:xfrm>
        </p:grpSpPr>
        <p:sp>
          <p:nvSpPr>
            <p:cNvPr id="23" name="Freeform: Shape 4">
              <a:extLst>
                <a:ext uri="{FF2B5EF4-FFF2-40B4-BE49-F238E27FC236}">
                  <a16:creationId xmlns:a16="http://schemas.microsoft.com/office/drawing/2014/main" id="{1A023890-C797-F5F1-1DD8-CAE8D1AB8EFA}"/>
                </a:ext>
              </a:extLst>
            </p:cNvPr>
            <p:cNvSpPr/>
            <p:nvPr/>
          </p:nvSpPr>
          <p:spPr>
            <a:xfrm>
              <a:off x="8819280" y="333375"/>
              <a:ext cx="3045552" cy="1522754"/>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24" name="Freeform: Shape 6">
              <a:extLst>
                <a:ext uri="{FF2B5EF4-FFF2-40B4-BE49-F238E27FC236}">
                  <a16:creationId xmlns:a16="http://schemas.microsoft.com/office/drawing/2014/main" id="{66BA5629-A81B-0C40-8158-9B68846CC4DC}"/>
                </a:ext>
              </a:extLst>
            </p:cNvPr>
            <p:cNvSpPr/>
            <p:nvPr/>
          </p:nvSpPr>
          <p:spPr>
            <a:xfrm>
              <a:off x="5773728"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25" name="Freeform: Shape 7">
              <a:extLst>
                <a:ext uri="{FF2B5EF4-FFF2-40B4-BE49-F238E27FC236}">
                  <a16:creationId xmlns:a16="http://schemas.microsoft.com/office/drawing/2014/main" id="{5929ECD4-AF16-B7E6-8A65-4770AA41463A}"/>
                </a:ext>
              </a:extLst>
            </p:cNvPr>
            <p:cNvSpPr/>
            <p:nvPr/>
          </p:nvSpPr>
          <p:spPr>
            <a:xfrm>
              <a:off x="10342056"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sp>
          <p:nvSpPr>
            <p:cNvPr id="26" name="Freeform: Shape 8">
              <a:extLst>
                <a:ext uri="{FF2B5EF4-FFF2-40B4-BE49-F238E27FC236}">
                  <a16:creationId xmlns:a16="http://schemas.microsoft.com/office/drawing/2014/main" id="{AF33FEF2-3F00-131D-D889-6049C9C88E12}"/>
                </a:ext>
              </a:extLst>
            </p:cNvPr>
            <p:cNvSpPr/>
            <p:nvPr/>
          </p:nvSpPr>
          <p:spPr>
            <a:xfrm>
              <a:off x="8819280" y="3378883"/>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7" name="Freeform: Shape 11">
              <a:extLst>
                <a:ext uri="{FF2B5EF4-FFF2-40B4-BE49-F238E27FC236}">
                  <a16:creationId xmlns:a16="http://schemas.microsoft.com/office/drawing/2014/main" id="{E4E38811-44A5-9117-A3A5-212DC22EFB8B}"/>
                </a:ext>
              </a:extLst>
            </p:cNvPr>
            <p:cNvSpPr/>
            <p:nvPr/>
          </p:nvSpPr>
          <p:spPr>
            <a:xfrm>
              <a:off x="5773728" y="333375"/>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8" name="Freeform: Shape 12">
              <a:extLst>
                <a:ext uri="{FF2B5EF4-FFF2-40B4-BE49-F238E27FC236}">
                  <a16:creationId xmlns:a16="http://schemas.microsoft.com/office/drawing/2014/main" id="{ED0093DE-03D6-8D05-3BA6-FE87388AB6A0}"/>
                </a:ext>
              </a:extLst>
            </p:cNvPr>
            <p:cNvSpPr/>
            <p:nvPr/>
          </p:nvSpPr>
          <p:spPr>
            <a:xfrm>
              <a:off x="5773728" y="4901637"/>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chemeClr val="accent5"/>
            </a:solidFill>
            <a:ln w="6340" cap="flat">
              <a:noFill/>
              <a:prstDash val="solid"/>
              <a:miter/>
            </a:ln>
          </p:spPr>
          <p:txBody>
            <a:bodyPr rtlCol="0" anchor="ctr"/>
            <a:lstStyle/>
            <a:p>
              <a:endParaRPr lang="nb-NO" sz="1800" dirty="0"/>
            </a:p>
          </p:txBody>
        </p:sp>
        <p:sp>
          <p:nvSpPr>
            <p:cNvPr id="29" name="Freeform: Shape 13">
              <a:extLst>
                <a:ext uri="{FF2B5EF4-FFF2-40B4-BE49-F238E27FC236}">
                  <a16:creationId xmlns:a16="http://schemas.microsoft.com/office/drawing/2014/main" id="{EC9C4244-336E-6F42-2B55-C113E0C41C91}"/>
                </a:ext>
              </a:extLst>
            </p:cNvPr>
            <p:cNvSpPr/>
            <p:nvPr/>
          </p:nvSpPr>
          <p:spPr>
            <a:xfrm>
              <a:off x="10342056" y="3378883"/>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0" name="Freeform: Shape 14">
              <a:extLst>
                <a:ext uri="{FF2B5EF4-FFF2-40B4-BE49-F238E27FC236}">
                  <a16:creationId xmlns:a16="http://schemas.microsoft.com/office/drawing/2014/main" id="{3B666455-AAF2-5792-6C6C-F00AA3D1B375}"/>
                </a:ext>
              </a:extLst>
            </p:cNvPr>
            <p:cNvSpPr/>
            <p:nvPr/>
          </p:nvSpPr>
          <p:spPr>
            <a:xfrm>
              <a:off x="8819280" y="4901637"/>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1" name="Freeform: Shape 15">
              <a:extLst>
                <a:ext uri="{FF2B5EF4-FFF2-40B4-BE49-F238E27FC236}">
                  <a16:creationId xmlns:a16="http://schemas.microsoft.com/office/drawing/2014/main" id="{FB3C70F2-FCF9-7B2C-8139-4A61BD3D1161}"/>
                </a:ext>
              </a:extLst>
            </p:cNvPr>
            <p:cNvSpPr/>
            <p:nvPr/>
          </p:nvSpPr>
          <p:spPr>
            <a:xfrm>
              <a:off x="7296504" y="333375"/>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32" name="Freeform: Shape 16">
              <a:extLst>
                <a:ext uri="{FF2B5EF4-FFF2-40B4-BE49-F238E27FC236}">
                  <a16:creationId xmlns:a16="http://schemas.microsoft.com/office/drawing/2014/main" id="{4B785E94-9163-6B4F-FC21-CE09425DE113}"/>
                </a:ext>
              </a:extLst>
            </p:cNvPr>
            <p:cNvSpPr/>
            <p:nvPr/>
          </p:nvSpPr>
          <p:spPr>
            <a:xfrm>
              <a:off x="7296504" y="1856129"/>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3" name="Freeform: Shape 17">
              <a:extLst>
                <a:ext uri="{FF2B5EF4-FFF2-40B4-BE49-F238E27FC236}">
                  <a16:creationId xmlns:a16="http://schemas.microsoft.com/office/drawing/2014/main" id="{04A2D820-F0A2-9E3B-B759-F43A948BD97B}"/>
                </a:ext>
              </a:extLst>
            </p:cNvPr>
            <p:cNvSpPr/>
            <p:nvPr/>
          </p:nvSpPr>
          <p:spPr>
            <a:xfrm>
              <a:off x="7296504"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grpSp>
      <p:pic>
        <p:nvPicPr>
          <p:cNvPr id="20" name="NHN-logo">
            <a:extLst>
              <a:ext uri="{FF2B5EF4-FFF2-40B4-BE49-F238E27FC236}">
                <a16:creationId xmlns:a16="http://schemas.microsoft.com/office/drawing/2014/main" id="{585F24B2-94B4-D7C5-8827-F658FF568AF9}"/>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67835" y="333378"/>
            <a:ext cx="2160000" cy="186065"/>
          </a:xfrm>
          <a:prstGeom prst="rect">
            <a:avLst/>
          </a:prstGeom>
        </p:spPr>
      </p:pic>
      <p:grpSp>
        <p:nvGrpSpPr>
          <p:cNvPr id="41" name="Tips">
            <a:extLst>
              <a:ext uri="{FF2B5EF4-FFF2-40B4-BE49-F238E27FC236}">
                <a16:creationId xmlns:a16="http://schemas.microsoft.com/office/drawing/2014/main" id="{C98DBD0A-A60B-598B-9E4C-F5EF5B7EB6B5}"/>
              </a:ext>
            </a:extLst>
          </p:cNvPr>
          <p:cNvGrpSpPr/>
          <p:nvPr userDrawn="1"/>
        </p:nvGrpSpPr>
        <p:grpSpPr>
          <a:xfrm>
            <a:off x="12395200" y="-3396"/>
            <a:ext cx="2159000" cy="6829495"/>
            <a:chOff x="12395200" y="-3396"/>
            <a:chExt cx="2159000" cy="6829495"/>
          </a:xfrm>
        </p:grpSpPr>
        <p:sp>
          <p:nvSpPr>
            <p:cNvPr id="43" name="TextBox 42">
              <a:extLst>
                <a:ext uri="{FF2B5EF4-FFF2-40B4-BE49-F238E27FC236}">
                  <a16:creationId xmlns:a16="http://schemas.microsoft.com/office/drawing/2014/main" id="{4B7C6020-5203-596C-6950-98238EDA1D56}"/>
                </a:ext>
                <a:ext uri="{C183D7F6-B498-43B3-948B-1728B52AA6E4}">
                  <adec:decorative xmlns:adec="http://schemas.microsoft.com/office/drawing/2017/decorative" val="1"/>
                </a:ext>
              </a:extLst>
            </p:cNvPr>
            <p:cNvSpPr txBox="1"/>
            <p:nvPr userDrawn="1"/>
          </p:nvSpPr>
          <p:spPr>
            <a:xfrm>
              <a:off x="12395200" y="-339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er egnet dersom du ikke har behov for bilde eller andre grafiske elementer.</a:t>
              </a:r>
            </a:p>
            <a:p>
              <a:pPr algn="l"/>
              <a:endParaRPr lang="en-NO" sz="1200" dirty="0">
                <a:solidFill>
                  <a:schemeClr val="tx1">
                    <a:lumMod val="65000"/>
                    <a:lumOff val="35000"/>
                  </a:schemeClr>
                </a:solidFill>
              </a:endParaRPr>
            </a:p>
            <a:p>
              <a:pPr algn="l"/>
              <a:r>
                <a:rPr lang="en-NO" sz="1200" i="1" dirty="0">
                  <a:solidFill>
                    <a:schemeClr val="tx1">
                      <a:lumMod val="65000"/>
                      <a:lumOff val="35000"/>
                    </a:schemeClr>
                  </a:solidFill>
                </a:rPr>
                <a:t>Designelementet </a:t>
              </a:r>
              <a:r>
                <a:rPr lang="en-NO" sz="1200" dirty="0">
                  <a:solidFill>
                    <a:schemeClr val="tx1">
                      <a:lumMod val="65000"/>
                      <a:lumOff val="35000"/>
                    </a:schemeClr>
                  </a:solidFill>
                </a:rPr>
                <a:t>til høyre er </a:t>
              </a:r>
              <a:r>
                <a:rPr lang="en-NO" sz="1200" i="1" dirty="0">
                  <a:solidFill>
                    <a:schemeClr val="tx1">
                      <a:lumMod val="65000"/>
                      <a:lumOff val="35000"/>
                    </a:schemeClr>
                  </a:solidFill>
                </a:rPr>
                <a:t>statiske</a:t>
              </a:r>
              <a:r>
                <a:rPr lang="en-NO" sz="1200" dirty="0">
                  <a:solidFill>
                    <a:schemeClr val="tx1">
                      <a:lumMod val="65000"/>
                      <a:lumOff val="35000"/>
                    </a:schemeClr>
                  </a:solidFill>
                </a:rPr>
                <a:t> 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Tekstfargen kan endres. Egnede farger:</a:t>
              </a:r>
            </a:p>
          </p:txBody>
        </p:sp>
        <p:grpSp>
          <p:nvGrpSpPr>
            <p:cNvPr id="44" name="Group 43">
              <a:extLst>
                <a:ext uri="{FF2B5EF4-FFF2-40B4-BE49-F238E27FC236}">
                  <a16:creationId xmlns:a16="http://schemas.microsoft.com/office/drawing/2014/main" id="{E053450F-F261-C827-C1F7-16D25ACD4607}"/>
                </a:ext>
              </a:extLst>
            </p:cNvPr>
            <p:cNvGrpSpPr/>
            <p:nvPr userDrawn="1"/>
          </p:nvGrpSpPr>
          <p:grpSpPr>
            <a:xfrm>
              <a:off x="12601598" y="2666085"/>
              <a:ext cx="472882" cy="180000"/>
              <a:chOff x="12601598" y="1219535"/>
              <a:chExt cx="472882" cy="180000"/>
            </a:xfrm>
          </p:grpSpPr>
          <p:sp>
            <p:nvSpPr>
              <p:cNvPr id="45" name="Grønn 2">
                <a:extLst>
                  <a:ext uri="{FF2B5EF4-FFF2-40B4-BE49-F238E27FC236}">
                    <a16:creationId xmlns:a16="http://schemas.microsoft.com/office/drawing/2014/main" id="{222E5D2C-835F-FBB6-ED68-EDC6735FB73E}"/>
                  </a:ext>
                </a:extLst>
              </p:cNvPr>
              <p:cNvSpPr/>
              <p:nvPr userDrawn="1"/>
            </p:nvSpPr>
            <p:spPr>
              <a:xfrm rot="5400000">
                <a:off x="12601598" y="1219535"/>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46" name="Grønn 1">
                <a:extLst>
                  <a:ext uri="{FF2B5EF4-FFF2-40B4-BE49-F238E27FC236}">
                    <a16:creationId xmlns:a16="http://schemas.microsoft.com/office/drawing/2014/main" id="{56289B32-904E-8130-355A-6E0FE04936E6}"/>
                  </a:ext>
                </a:extLst>
              </p:cNvPr>
              <p:cNvSpPr/>
              <p:nvPr userDrawn="1"/>
            </p:nvSpPr>
            <p:spPr>
              <a:xfrm rot="5400000">
                <a:off x="12894480" y="1219535"/>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grpSp>
    </p:spTree>
    <p:extLst>
      <p:ext uri="{BB962C8B-B14F-4D97-AF65-F5344CB8AC3E}">
        <p14:creationId xmlns:p14="http://schemas.microsoft.com/office/powerpoint/2010/main" val="24505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nodePh="1">
                                  <p:stCondLst>
                                    <p:cond delay="200"/>
                                  </p:stCondLst>
                                  <p:endCondLst>
                                    <p:cond evt="begin" delay="0">
                                      <p:tn val="16"/>
                                    </p:cond>
                                  </p:end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84FE3E6-001F-5815-884F-740314C3B63B}"/>
              </a:ext>
            </a:extLst>
          </p:cNvPr>
          <p:cNvSpPr txBox="1"/>
          <p:nvPr userDrawn="1"/>
        </p:nvSpPr>
        <p:spPr>
          <a:xfrm>
            <a:off x="2424793" y="1543050"/>
            <a:ext cx="6490607" cy="609737"/>
          </a:xfrm>
          <a:prstGeom prst="rect">
            <a:avLst/>
          </a:prstGeom>
          <a:noFill/>
        </p:spPr>
        <p:txBody>
          <a:bodyPr wrap="square" lIns="180000" tIns="180000" rIns="180000" bIns="180000" rtlCol="0">
            <a:spAutoFit/>
          </a:bodyPr>
          <a:lstStyle/>
          <a:p>
            <a:pPr algn="l"/>
            <a:r>
              <a:rPr lang="nb-NO" sz="1600" err="1">
                <a:solidFill>
                  <a:srgbClr val="FF0000"/>
                </a:solidFill>
                <a:highlight>
                  <a:srgbClr val="00FF00"/>
                </a:highlight>
              </a:rPr>
              <a:t>ølkjsaøfløLFSK</a:t>
            </a:r>
            <a:endParaRPr lang="nb-NO" sz="1600">
              <a:solidFill>
                <a:srgbClr val="FF0000"/>
              </a:solidFill>
              <a:highlight>
                <a:srgbClr val="00FF00"/>
              </a:highlight>
            </a:endParaRPr>
          </a:p>
        </p:txBody>
      </p:sp>
    </p:spTree>
    <p:extLst>
      <p:ext uri="{BB962C8B-B14F-4D97-AF65-F5344CB8AC3E}">
        <p14:creationId xmlns:p14="http://schemas.microsoft.com/office/powerpoint/2010/main" val="18874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Clr>
                <a:srgbClr val="015945"/>
              </a:buClr>
              <a:buFontTx/>
              <a:buBlip>
                <a:blip>
                  <a:extLst>
                    <a:ext uri="{96DAC541-7B7A-43D3-8B79-37D633B846F1}">
                      <asvg:svgBlip xmlns:asvg="http://schemas.microsoft.com/office/drawing/2016/SVG/main" r:embed="rId2"/>
                    </a:ext>
                  </a:extLst>
                </a:blip>
              </a:buBlip>
              <a:defRPr>
                <a:solidFill>
                  <a:schemeClr val="tx2"/>
                </a:solidFill>
              </a:defRPr>
            </a:lvl1pPr>
            <a:lvl2pPr>
              <a:lnSpc>
                <a:spcPct val="100000"/>
              </a:lnSpc>
              <a:buClr>
                <a:srgbClr val="015945"/>
              </a:buClr>
              <a:defRPr>
                <a:solidFill>
                  <a:schemeClr val="tx2"/>
                </a:solidFill>
              </a:defRPr>
            </a:lvl2pPr>
            <a:lvl3pPr>
              <a:lnSpc>
                <a:spcPct val="100000"/>
              </a:lnSpc>
              <a:buClr>
                <a:srgbClr val="015945"/>
              </a:buClr>
              <a:defRPr>
                <a:solidFill>
                  <a:schemeClr val="tx2"/>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extBox 9">
            <a:extLst>
              <a:ext uri="{FF2B5EF4-FFF2-40B4-BE49-F238E27FC236}">
                <a16:creationId xmlns:a16="http://schemas.microsoft.com/office/drawing/2014/main" id="{C93BDA52-85A1-7362-7323-DD083B2BC7C7}"/>
              </a:ext>
            </a:extLst>
          </p:cNvPr>
          <p:cNvSpPr txBox="1"/>
          <p:nvPr userDrawn="1"/>
        </p:nvSpPr>
        <p:spPr>
          <a:xfrm>
            <a:off x="12395200" y="-3396"/>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5" name="Bilde 4">
            <a:extLst>
              <a:ext uri="{FF2B5EF4-FFF2-40B4-BE49-F238E27FC236}">
                <a16:creationId xmlns:a16="http://schemas.microsoft.com/office/drawing/2014/main" id="{FF078CD4-1AA3-4890-B866-0A81EDD0DDEA}"/>
              </a:ext>
            </a:extLst>
          </p:cNvPr>
          <p:cNvPicPr>
            <a:picLocks noChangeAspect="1"/>
          </p:cNvPicPr>
          <p:nvPr userDrawn="1"/>
        </p:nvPicPr>
        <p:blipFill>
          <a:blip r:embed="rId4"/>
          <a:stretch>
            <a:fillRect/>
          </a:stretch>
        </p:blipFill>
        <p:spPr>
          <a:xfrm>
            <a:off x="12560300" y="4946163"/>
            <a:ext cx="1828800" cy="1257300"/>
          </a:xfrm>
          <a:prstGeom prst="rect">
            <a:avLst/>
          </a:prstGeom>
        </p:spPr>
      </p:pic>
      <p:sp>
        <p:nvSpPr>
          <p:cNvPr id="7" name="Ellipse 6">
            <a:extLst>
              <a:ext uri="{FF2B5EF4-FFF2-40B4-BE49-F238E27FC236}">
                <a16:creationId xmlns:a16="http://schemas.microsoft.com/office/drawing/2014/main" id="{39334D4E-7996-4986-A4F1-5DB649295CE6}"/>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0092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FontTx/>
              <a:buBlip>
                <a:blip>
                  <a:extLst>
                    <a:ext uri="{96DAC541-7B7A-43D3-8B79-37D633B846F1}">
                      <asvg:svgBlip xmlns:asvg="http://schemas.microsoft.com/office/drawing/2016/SVG/main" r:embed="rId2"/>
                    </a:ext>
                  </a:extLst>
                </a:blip>
              </a:buBlip>
              <a:defRPr>
                <a:solidFill>
                  <a:schemeClr val="bg1"/>
                </a:solidFill>
              </a:defRPr>
            </a:lvl1pPr>
            <a:lvl2pPr>
              <a:lnSpc>
                <a:spcPct val="100000"/>
              </a:lnSpc>
              <a:buClr>
                <a:schemeClr val="accent5"/>
              </a:buClr>
              <a:defRPr>
                <a:solidFill>
                  <a:schemeClr val="bg1"/>
                </a:solidFill>
              </a:defRPr>
            </a:lvl2pPr>
            <a:lvl3pPr>
              <a:lnSpc>
                <a:spcPct val="100000"/>
              </a:lnSpc>
              <a:buClr>
                <a:schemeClr val="accent5"/>
              </a:buClr>
              <a:defRPr>
                <a:solidFill>
                  <a:schemeClr val="bg1"/>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8" name="NHN-logo">
            <a:extLst>
              <a:ext uri="{FF2B5EF4-FFF2-40B4-BE49-F238E27FC236}">
                <a16:creationId xmlns:a16="http://schemas.microsoft.com/office/drawing/2014/main" id="{1F4673A8-F418-39FD-AE0B-7CC6E36485DC}"/>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5" name="TextBox 9">
            <a:extLst>
              <a:ext uri="{FF2B5EF4-FFF2-40B4-BE49-F238E27FC236}">
                <a16:creationId xmlns:a16="http://schemas.microsoft.com/office/drawing/2014/main" id="{40E1462A-BCCC-48BF-9A7A-EF2B29A5B9E7}"/>
              </a:ext>
            </a:extLst>
          </p:cNvPr>
          <p:cNvSpPr txBox="1"/>
          <p:nvPr userDrawn="1"/>
        </p:nvSpPr>
        <p:spPr>
          <a:xfrm>
            <a:off x="12395200" y="-3384"/>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16" name="Bilde 15">
            <a:extLst>
              <a:ext uri="{FF2B5EF4-FFF2-40B4-BE49-F238E27FC236}">
                <a16:creationId xmlns:a16="http://schemas.microsoft.com/office/drawing/2014/main" id="{92A8A630-0F14-4B9C-A870-E88AF1396A87}"/>
              </a:ext>
            </a:extLst>
          </p:cNvPr>
          <p:cNvPicPr>
            <a:picLocks noChangeAspect="1"/>
          </p:cNvPicPr>
          <p:nvPr userDrawn="1"/>
        </p:nvPicPr>
        <p:blipFill>
          <a:blip r:embed="rId4"/>
          <a:stretch>
            <a:fillRect/>
          </a:stretch>
        </p:blipFill>
        <p:spPr>
          <a:xfrm>
            <a:off x="12560300" y="4946175"/>
            <a:ext cx="1828800" cy="1257300"/>
          </a:xfrm>
          <a:prstGeom prst="rect">
            <a:avLst/>
          </a:prstGeom>
        </p:spPr>
      </p:pic>
      <p:sp>
        <p:nvSpPr>
          <p:cNvPr id="17" name="Ellipse 16">
            <a:extLst>
              <a:ext uri="{FF2B5EF4-FFF2-40B4-BE49-F238E27FC236}">
                <a16:creationId xmlns:a16="http://schemas.microsoft.com/office/drawing/2014/main" id="{68C8B326-3CC3-44B3-97EF-FF095E68BB29}"/>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475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maside alt 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grpSp>
        <p:nvGrpSpPr>
          <p:cNvPr id="38" name="Grafiske elementer">
            <a:extLst>
              <a:ext uri="{FF2B5EF4-FFF2-40B4-BE49-F238E27FC236}">
                <a16:creationId xmlns:a16="http://schemas.microsoft.com/office/drawing/2014/main" id="{06AF0833-C30B-4490-2C5B-B73C128DFFF8}"/>
              </a:ext>
              <a:ext uri="{C183D7F6-B498-43B3-948B-1728B52AA6E4}">
                <adec:decorative xmlns:adec="http://schemas.microsoft.com/office/drawing/2017/decorative" val="1"/>
              </a:ext>
            </a:extLst>
          </p:cNvPr>
          <p:cNvGrpSpPr/>
          <p:nvPr userDrawn="1"/>
        </p:nvGrpSpPr>
        <p:grpSpPr>
          <a:xfrm>
            <a:off x="8965039" y="3381519"/>
            <a:ext cx="2898732" cy="2898773"/>
            <a:chOff x="8947471" y="3625853"/>
            <a:chExt cx="2898732" cy="2898773"/>
          </a:xfrm>
        </p:grpSpPr>
        <p:sp>
          <p:nvSpPr>
            <p:cNvPr id="39" name="Freeform: Shape 3">
              <a:extLst>
                <a:ext uri="{FF2B5EF4-FFF2-40B4-BE49-F238E27FC236}">
                  <a16:creationId xmlns:a16="http://schemas.microsoft.com/office/drawing/2014/main" id="{46CE3A4F-834E-20AD-6110-D421AD15C06D}"/>
                </a:ext>
              </a:extLst>
            </p:cNvPr>
            <p:cNvSpPr/>
            <p:nvPr userDrawn="1"/>
          </p:nvSpPr>
          <p:spPr>
            <a:xfrm rot="5400000">
              <a:off x="10759167" y="5437591"/>
              <a:ext cx="1449387" cy="724683"/>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a:p>
          </p:txBody>
        </p:sp>
        <p:sp>
          <p:nvSpPr>
            <p:cNvPr id="40" name="Freeform: Shape 4">
              <a:extLst>
                <a:ext uri="{FF2B5EF4-FFF2-40B4-BE49-F238E27FC236}">
                  <a16:creationId xmlns:a16="http://schemas.microsoft.com/office/drawing/2014/main" id="{216D158C-627C-7756-8584-33A5F1C2C093}"/>
                </a:ext>
              </a:extLst>
            </p:cNvPr>
            <p:cNvSpPr/>
            <p:nvPr userDrawn="1"/>
          </p:nvSpPr>
          <p:spPr>
            <a:xfrm rot="5400000">
              <a:off x="10396831" y="362585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41" name="Freeform: Shape 5">
              <a:extLst>
                <a:ext uri="{FF2B5EF4-FFF2-40B4-BE49-F238E27FC236}">
                  <a16:creationId xmlns:a16="http://schemas.microsoft.com/office/drawing/2014/main" id="{337C476E-7A4D-09CB-D097-633D37B1D960}"/>
                </a:ext>
              </a:extLst>
            </p:cNvPr>
            <p:cNvSpPr/>
            <p:nvPr userDrawn="1"/>
          </p:nvSpPr>
          <p:spPr>
            <a:xfrm rot="5400000">
              <a:off x="10396831" y="5075244"/>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dirty="0"/>
            </a:p>
          </p:txBody>
        </p:sp>
        <p:sp>
          <p:nvSpPr>
            <p:cNvPr id="52" name="Freeform: Shape 6">
              <a:extLst>
                <a:ext uri="{FF2B5EF4-FFF2-40B4-BE49-F238E27FC236}">
                  <a16:creationId xmlns:a16="http://schemas.microsoft.com/office/drawing/2014/main" id="{4C7791F5-5DD8-7B3D-8813-46B38186BD6F}"/>
                </a:ext>
              </a:extLst>
            </p:cNvPr>
            <p:cNvSpPr/>
            <p:nvPr userDrawn="1"/>
          </p:nvSpPr>
          <p:spPr>
            <a:xfrm rot="5400000">
              <a:off x="9672149" y="5075245"/>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dirty="0"/>
            </a:p>
          </p:txBody>
        </p:sp>
        <p:sp>
          <p:nvSpPr>
            <p:cNvPr id="53" name="Freeform: Shape 7">
              <a:extLst>
                <a:ext uri="{FF2B5EF4-FFF2-40B4-BE49-F238E27FC236}">
                  <a16:creationId xmlns:a16="http://schemas.microsoft.com/office/drawing/2014/main" id="{03903580-0A10-B313-203A-638641D9D898}"/>
                </a:ext>
              </a:extLst>
            </p:cNvPr>
            <p:cNvSpPr/>
            <p:nvPr userDrawn="1"/>
          </p:nvSpPr>
          <p:spPr>
            <a:xfrm rot="5400000">
              <a:off x="11121514" y="3625858"/>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4" name="Freeform: Shape 8">
              <a:extLst>
                <a:ext uri="{FF2B5EF4-FFF2-40B4-BE49-F238E27FC236}">
                  <a16:creationId xmlns:a16="http://schemas.microsoft.com/office/drawing/2014/main" id="{407664E4-57AA-A5AC-600E-D90435BE8CB7}"/>
                </a:ext>
              </a:extLst>
            </p:cNvPr>
            <p:cNvSpPr/>
            <p:nvPr userDrawn="1"/>
          </p:nvSpPr>
          <p:spPr>
            <a:xfrm rot="5400000">
              <a:off x="9672149" y="579993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5" name="Freeform: Shape 9">
              <a:extLst>
                <a:ext uri="{FF2B5EF4-FFF2-40B4-BE49-F238E27FC236}">
                  <a16:creationId xmlns:a16="http://schemas.microsoft.com/office/drawing/2014/main" id="{903BCDB7-03BC-D3F5-F8C0-1E885F5BD958}"/>
                </a:ext>
              </a:extLst>
            </p:cNvPr>
            <p:cNvSpPr/>
            <p:nvPr userDrawn="1"/>
          </p:nvSpPr>
          <p:spPr>
            <a:xfrm rot="5400000">
              <a:off x="8947466" y="5075245"/>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6" name="Freeform: Shape 10">
              <a:extLst>
                <a:ext uri="{FF2B5EF4-FFF2-40B4-BE49-F238E27FC236}">
                  <a16:creationId xmlns:a16="http://schemas.microsoft.com/office/drawing/2014/main" id="{24642B1B-685E-E085-8133-4A7D5268E050}"/>
                </a:ext>
              </a:extLst>
            </p:cNvPr>
            <p:cNvSpPr/>
            <p:nvPr userDrawn="1"/>
          </p:nvSpPr>
          <p:spPr>
            <a:xfrm rot="5400000">
              <a:off x="10759173"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57" name="Freeform: Shape 12">
              <a:extLst>
                <a:ext uri="{FF2B5EF4-FFF2-40B4-BE49-F238E27FC236}">
                  <a16:creationId xmlns:a16="http://schemas.microsoft.com/office/drawing/2014/main" id="{89A02ED7-82DA-1564-37D8-F059250269EC}"/>
                </a:ext>
              </a:extLst>
            </p:cNvPr>
            <p:cNvSpPr/>
            <p:nvPr userDrawn="1"/>
          </p:nvSpPr>
          <p:spPr>
            <a:xfrm rot="5400000">
              <a:off x="10034490"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8" name="Freeform: Shape 13">
              <a:extLst>
                <a:ext uri="{FF2B5EF4-FFF2-40B4-BE49-F238E27FC236}">
                  <a16:creationId xmlns:a16="http://schemas.microsoft.com/office/drawing/2014/main" id="{4A88D015-370B-37DD-9EFF-392D3B1772D9}"/>
                </a:ext>
              </a:extLst>
            </p:cNvPr>
            <p:cNvSpPr/>
            <p:nvPr userDrawn="1"/>
          </p:nvSpPr>
          <p:spPr>
            <a:xfrm rot="5400000">
              <a:off x="10396831" y="4350552"/>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gr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1" name="Grønn 6">
            <a:extLst>
              <a:ext uri="{FF2B5EF4-FFF2-40B4-BE49-F238E27FC236}">
                <a16:creationId xmlns:a16="http://schemas.microsoft.com/office/drawing/2014/main" id="{6BD197D3-D03C-AC7A-6BCB-638E98BAC27F}"/>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2" name="Grønn 2">
            <a:extLst>
              <a:ext uri="{FF2B5EF4-FFF2-40B4-BE49-F238E27FC236}">
                <a16:creationId xmlns:a16="http://schemas.microsoft.com/office/drawing/2014/main" id="{6B895155-5E4F-B273-B8F6-7DEEE5114CBE}"/>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TextBox 12">
            <a:extLst>
              <a:ext uri="{FF2B5EF4-FFF2-40B4-BE49-F238E27FC236}">
                <a16:creationId xmlns:a16="http://schemas.microsoft.com/office/drawing/2014/main" id="{07FBFD92-B4D7-F70C-EEB3-90D4CDDB2475}"/>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err="1">
                <a:solidFill>
                  <a:schemeClr val="tx1">
                    <a:lumMod val="65000"/>
                    <a:lumOff val="35000"/>
                  </a:schemeClr>
                </a:solidFill>
              </a:rPr>
              <a:t>Designelementene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nederst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til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høyre</a:t>
            </a:r>
            <a:r>
              <a:rPr lang="en-GB" sz="1200" i="0" baseline="0" dirty="0">
                <a:solidFill>
                  <a:schemeClr val="tx1">
                    <a:lumMod val="65000"/>
                    <a:lumOff val="35000"/>
                  </a:schemeClr>
                </a:solidFill>
              </a:rPr>
              <a:t> er </a:t>
            </a:r>
            <a:r>
              <a:rPr lang="en-GB" sz="1200" i="1" baseline="0" dirty="0" err="1">
                <a:solidFill>
                  <a:schemeClr val="tx1">
                    <a:lumMod val="65000"/>
                    <a:lumOff val="35000"/>
                  </a:schemeClr>
                </a:solidFill>
              </a:rPr>
              <a:t>statiske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endres</a:t>
            </a:r>
            <a:endParaRPr lang="en-NO" sz="1200" dirty="0">
              <a:solidFill>
                <a:schemeClr val="tx1">
                  <a:lumMod val="65000"/>
                  <a:lumOff val="35000"/>
                </a:schemeClr>
              </a:solidFill>
            </a:endParaRPr>
          </a:p>
        </p:txBody>
      </p:sp>
      <p:grpSp>
        <p:nvGrpSpPr>
          <p:cNvPr id="14" name="Group 13">
            <a:extLst>
              <a:ext uri="{FF2B5EF4-FFF2-40B4-BE49-F238E27FC236}">
                <a16:creationId xmlns:a16="http://schemas.microsoft.com/office/drawing/2014/main" id="{FCAB71C0-7EC8-D967-87C7-26F4C37F2DD8}"/>
              </a:ext>
            </a:extLst>
          </p:cNvPr>
          <p:cNvGrpSpPr/>
          <p:nvPr userDrawn="1"/>
        </p:nvGrpSpPr>
        <p:grpSpPr>
          <a:xfrm>
            <a:off x="12598473" y="2327192"/>
            <a:ext cx="473272" cy="180000"/>
            <a:chOff x="12598473" y="1954356"/>
            <a:chExt cx="473272" cy="180000"/>
          </a:xfrm>
        </p:grpSpPr>
        <p:sp>
          <p:nvSpPr>
            <p:cNvPr id="15" name="Grønn 6">
              <a:extLst>
                <a:ext uri="{FF2B5EF4-FFF2-40B4-BE49-F238E27FC236}">
                  <a16:creationId xmlns:a16="http://schemas.microsoft.com/office/drawing/2014/main" id="{3257B4EA-5184-50DE-719C-7A197DBF6DA8}"/>
                </a:ext>
              </a:extLst>
            </p:cNvPr>
            <p:cNvSpPr/>
            <p:nvPr userDrawn="1"/>
          </p:nvSpPr>
          <p:spPr>
            <a:xfrm rot="5400000">
              <a:off x="12598473" y="1954356"/>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6BA23CF5-F5CF-D848-4AFC-D014DBA54524}"/>
                </a:ext>
              </a:extLst>
            </p:cNvPr>
            <p:cNvSpPr/>
            <p:nvPr userDrawn="1"/>
          </p:nvSpPr>
          <p:spPr>
            <a:xfrm rot="5400000">
              <a:off x="12891745" y="1954356"/>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solidFill>
                  <a:schemeClr val="bg2"/>
                </a:solidFill>
                <a:latin typeface="Arial" panose="020B0604020202020204" pitchFamily="34" charset="0"/>
              </a:endParaRPr>
            </a:p>
          </p:txBody>
        </p:sp>
      </p:grpSp>
    </p:spTree>
    <p:extLst>
      <p:ext uri="{BB962C8B-B14F-4D97-AF65-F5344CB8AC3E}">
        <p14:creationId xmlns:p14="http://schemas.microsoft.com/office/powerpoint/2010/main" val="7242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bg2"/>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bg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5" name="Grønn 6">
            <a:extLst>
              <a:ext uri="{FF2B5EF4-FFF2-40B4-BE49-F238E27FC236}">
                <a16:creationId xmlns:a16="http://schemas.microsoft.com/office/drawing/2014/main" id="{9EB69452-171C-12C8-82CE-551BE031B926}"/>
              </a:ext>
            </a:extLst>
          </p:cNvPr>
          <p:cNvSpPr/>
          <p:nvPr userDrawn="1"/>
        </p:nvSpPr>
        <p:spPr>
          <a:xfrm rot="5400000">
            <a:off x="12598473" y="2278627"/>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891745" y="2278627"/>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Tree>
    <p:extLst>
      <p:ext uri="{BB962C8B-B14F-4D97-AF65-F5344CB8AC3E}">
        <p14:creationId xmlns:p14="http://schemas.microsoft.com/office/powerpoint/2010/main" val="13856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side alt B - lys">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tx2"/>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accent1"/>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tx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3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598473" y="2278627"/>
            <a:ext cx="180000" cy="18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pic>
        <p:nvPicPr>
          <p:cNvPr id="17" name="NHN-logo">
            <a:extLst>
              <a:ext uri="{FF2B5EF4-FFF2-40B4-BE49-F238E27FC236}">
                <a16:creationId xmlns:a16="http://schemas.microsoft.com/office/drawing/2014/main" id="{4515E81A-7746-4BC4-B642-EE63C7658B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28432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EFB0B-A04C-70DE-CC32-100FB72BC13D}"/>
              </a:ext>
            </a:extLst>
          </p:cNvPr>
          <p:cNvSpPr>
            <a:spLocks noGrp="1"/>
          </p:cNvSpPr>
          <p:nvPr>
            <p:ph type="title"/>
          </p:nvPr>
        </p:nvSpPr>
        <p:spPr>
          <a:xfrm>
            <a:off x="627196" y="728662"/>
            <a:ext cx="10905992" cy="612776"/>
          </a:xfrm>
          <a:prstGeom prst="rect">
            <a:avLst/>
          </a:prstGeom>
        </p:spPr>
        <p:txBody>
          <a:bodyPr vert="horz" lIns="0" tIns="0" rIns="0" bIns="0" rtlCol="0" anchor="t">
            <a:no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492CDB9F-3452-C413-5939-463E0D19F941}"/>
              </a:ext>
            </a:extLst>
          </p:cNvPr>
          <p:cNvSpPr>
            <a:spLocks noGrp="1"/>
          </p:cNvSpPr>
          <p:nvPr>
            <p:ph type="body" idx="1"/>
          </p:nvPr>
        </p:nvSpPr>
        <p:spPr>
          <a:xfrm>
            <a:off x="627198" y="1916116"/>
            <a:ext cx="10905993" cy="4213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2" name="Date Placeholder">
            <a:extLst>
              <a:ext uri="{FF2B5EF4-FFF2-40B4-BE49-F238E27FC236}">
                <a16:creationId xmlns:a16="http://schemas.microsoft.com/office/drawing/2014/main" id="{E8A9C532-FCCA-CFFC-4EE7-8ACB876BDA03}"/>
              </a:ext>
            </a:extLst>
          </p:cNvPr>
          <p:cNvSpPr>
            <a:spLocks noGrp="1"/>
          </p:cNvSpPr>
          <p:nvPr>
            <p:ph type="dt" sz="half" idx="2"/>
          </p:nvPr>
        </p:nvSpPr>
        <p:spPr>
          <a:xfrm>
            <a:off x="8040688" y="6402979"/>
            <a:ext cx="1550741" cy="365125"/>
          </a:xfrm>
          <a:prstGeom prst="rect">
            <a:avLst/>
          </a:prstGeom>
        </p:spPr>
        <p:txBody>
          <a:bodyPr vert="horz" lIns="0" tIns="0" rIns="0" bIns="0" rtlCol="0" anchor="ctr"/>
          <a:lstStyle>
            <a:lvl1pPr algn="l">
              <a:defRPr sz="1200">
                <a:solidFill>
                  <a:schemeClr val="bg1">
                    <a:lumMod val="65000"/>
                  </a:schemeClr>
                </a:solidFill>
                <a:latin typeface="+mn-lt"/>
                <a:cs typeface="Arial" panose="020B0604020202020204" pitchFamily="34" charset="0"/>
              </a:defRPr>
            </a:lvl1pPr>
          </a:lstStyle>
          <a:p>
            <a:fld id="{E970C6B2-BC95-411D-9DF1-4ED0AFF95EB3}" type="datetime1">
              <a:rPr lang="LID4096" smtClean="0"/>
              <a:t>7/7/26</a:t>
            </a:fld>
            <a:endParaRPr lang="en-NO"/>
          </a:p>
        </p:txBody>
      </p:sp>
      <p:sp>
        <p:nvSpPr>
          <p:cNvPr id="43" name="Slide Number Placeholder">
            <a:extLst>
              <a:ext uri="{FF2B5EF4-FFF2-40B4-BE49-F238E27FC236}">
                <a16:creationId xmlns:a16="http://schemas.microsoft.com/office/drawing/2014/main" id="{A55303E4-675F-3BA5-388D-A3E7D14B83AE}"/>
              </a:ext>
            </a:extLst>
          </p:cNvPr>
          <p:cNvSpPr>
            <a:spLocks noGrp="1"/>
          </p:cNvSpPr>
          <p:nvPr>
            <p:ph type="sldNum" sz="quarter" idx="4"/>
          </p:nvPr>
        </p:nvSpPr>
        <p:spPr>
          <a:xfrm>
            <a:off x="9893808" y="6402979"/>
            <a:ext cx="1639382" cy="365125"/>
          </a:xfrm>
          <a:prstGeom prst="rect">
            <a:avLst/>
          </a:prstGeom>
        </p:spPr>
        <p:txBody>
          <a:bodyPr vert="horz" lIns="0" tIns="0" rIns="0" bIns="0" rtlCol="0" anchor="ctr"/>
          <a:lstStyle>
            <a:lvl1pPr algn="r">
              <a:defRPr sz="1200">
                <a:solidFill>
                  <a:schemeClr val="bg1">
                    <a:lumMod val="65000"/>
                  </a:schemeClr>
                </a:solidFill>
                <a:latin typeface="+mn-lt"/>
                <a:cs typeface="Arial" panose="020B0604020202020204" pitchFamily="34" charset="0"/>
              </a:defRPr>
            </a:lvl1pPr>
          </a:lstStyle>
          <a:p>
            <a:fld id="{EC10215F-3FC0-754C-8C0D-5D4AE82BB5E7}" type="slidenum">
              <a:rPr lang="en-NO" smtClean="0"/>
              <a:pPr/>
              <a:t>‹#›</a:t>
            </a:fld>
            <a:endParaRPr lang="en-NO"/>
          </a:p>
        </p:txBody>
      </p:sp>
      <p:sp>
        <p:nvSpPr>
          <p:cNvPr id="44" name="Footer Placeholder">
            <a:extLst>
              <a:ext uri="{FF2B5EF4-FFF2-40B4-BE49-F238E27FC236}">
                <a16:creationId xmlns:a16="http://schemas.microsoft.com/office/drawing/2014/main" id="{C0EC5CD5-BD98-9223-8148-7CC2D9BC0704}"/>
              </a:ext>
            </a:extLst>
          </p:cNvPr>
          <p:cNvSpPr>
            <a:spLocks noGrp="1"/>
          </p:cNvSpPr>
          <p:nvPr>
            <p:ph type="ftr" sz="quarter" idx="3"/>
          </p:nvPr>
        </p:nvSpPr>
        <p:spPr>
          <a:xfrm>
            <a:off x="4332288" y="6402979"/>
            <a:ext cx="3492500" cy="365125"/>
          </a:xfrm>
          <a:prstGeom prst="rect">
            <a:avLst/>
          </a:prstGeom>
        </p:spPr>
        <p:txBody>
          <a:bodyPr vert="horz" lIns="0" tIns="45720" rIns="91440" bIns="45720" rtlCol="0" anchor="ctr"/>
          <a:lstStyle>
            <a:lvl1pPr algn="l">
              <a:defRPr sz="1200">
                <a:solidFill>
                  <a:schemeClr val="bg1">
                    <a:lumMod val="65000"/>
                  </a:schemeClr>
                </a:solidFill>
              </a:defRPr>
            </a:lvl1pPr>
          </a:lstStyle>
          <a:p>
            <a:endParaRPr lang="en-NO"/>
          </a:p>
        </p:txBody>
      </p:sp>
      <p:grpSp>
        <p:nvGrpSpPr>
          <p:cNvPr id="31" name="Gruppe 30">
            <a:extLst>
              <a:ext uri="{FF2B5EF4-FFF2-40B4-BE49-F238E27FC236}">
                <a16:creationId xmlns:a16="http://schemas.microsoft.com/office/drawing/2014/main" id="{E8947842-D749-4498-AEC9-08D9337E8142}"/>
              </a:ext>
            </a:extLst>
          </p:cNvPr>
          <p:cNvGrpSpPr/>
          <p:nvPr userDrawn="1"/>
        </p:nvGrpSpPr>
        <p:grpSpPr>
          <a:xfrm>
            <a:off x="9961940" y="-1174623"/>
            <a:ext cx="3489167" cy="965993"/>
            <a:chOff x="2493658" y="1916113"/>
            <a:chExt cx="3489167" cy="965993"/>
          </a:xfrm>
        </p:grpSpPr>
        <p:sp>
          <p:nvSpPr>
            <p:cNvPr id="32" name="Grønn 5">
              <a:extLst>
                <a:ext uri="{FF2B5EF4-FFF2-40B4-BE49-F238E27FC236}">
                  <a16:creationId xmlns:a16="http://schemas.microsoft.com/office/drawing/2014/main" id="{638EEBF6-81BF-4EC2-A7DE-2366C807ACD9}"/>
                </a:ext>
              </a:extLst>
            </p:cNvPr>
            <p:cNvSpPr/>
            <p:nvPr/>
          </p:nvSpPr>
          <p:spPr>
            <a:xfrm rot="5400000">
              <a:off x="3394463" y="1916113"/>
              <a:ext cx="180000" cy="180000"/>
            </a:xfrm>
            <a:prstGeom prst="ellipse">
              <a:avLst/>
            </a:prstGeom>
            <a:solidFill>
              <a:srgbClr val="BFD1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3" name="Grønn 4">
              <a:extLst>
                <a:ext uri="{FF2B5EF4-FFF2-40B4-BE49-F238E27FC236}">
                  <a16:creationId xmlns:a16="http://schemas.microsoft.com/office/drawing/2014/main" id="{391CB1F6-EE7A-42BE-BE42-209CD27E28C6}"/>
                </a:ext>
              </a:extLst>
            </p:cNvPr>
            <p:cNvSpPr/>
            <p:nvPr/>
          </p:nvSpPr>
          <p:spPr>
            <a:xfrm rot="5400000">
              <a:off x="2808382" y="1916113"/>
              <a:ext cx="180000" cy="180000"/>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4" name="Grønn 3">
              <a:extLst>
                <a:ext uri="{FF2B5EF4-FFF2-40B4-BE49-F238E27FC236}">
                  <a16:creationId xmlns:a16="http://schemas.microsoft.com/office/drawing/2014/main" id="{C5BBCCE2-6BE3-45AC-85A6-E7943E417E6C}"/>
                </a:ext>
              </a:extLst>
            </p:cNvPr>
            <p:cNvSpPr/>
            <p:nvPr/>
          </p:nvSpPr>
          <p:spPr>
            <a:xfrm rot="5400000">
              <a:off x="3687501" y="1916113"/>
              <a:ext cx="180000" cy="180000"/>
            </a:xfrm>
            <a:prstGeom prst="ellipse">
              <a:avLst/>
            </a:prstGeom>
            <a:solidFill>
              <a:srgbClr val="CDC9D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5" name="Grønn 2">
              <a:extLst>
                <a:ext uri="{FF2B5EF4-FFF2-40B4-BE49-F238E27FC236}">
                  <a16:creationId xmlns:a16="http://schemas.microsoft.com/office/drawing/2014/main" id="{F899D735-4596-422B-9CCF-A0DBA85A09F5}"/>
                </a:ext>
              </a:extLst>
            </p:cNvPr>
            <p:cNvSpPr/>
            <p:nvPr/>
          </p:nvSpPr>
          <p:spPr>
            <a:xfrm rot="5400000">
              <a:off x="3980542" y="1916113"/>
              <a:ext cx="180000" cy="180000"/>
            </a:xfrm>
            <a:prstGeom prst="ellipse">
              <a:avLst/>
            </a:prstGeom>
            <a:solidFill>
              <a:srgbClr val="DAC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6" name="Grønn 1">
              <a:extLst>
                <a:ext uri="{FF2B5EF4-FFF2-40B4-BE49-F238E27FC236}">
                  <a16:creationId xmlns:a16="http://schemas.microsoft.com/office/drawing/2014/main" id="{2B71EFDD-6897-4552-8E88-B62633A195EA}"/>
                </a:ext>
              </a:extLst>
            </p:cNvPr>
            <p:cNvSpPr/>
            <p:nvPr/>
          </p:nvSpPr>
          <p:spPr>
            <a:xfrm rot="5400000">
              <a:off x="4273580" y="1916113"/>
              <a:ext cx="180000" cy="180000"/>
            </a:xfrm>
            <a:prstGeom prst="ellipse">
              <a:avLst/>
            </a:prstGeom>
            <a:solidFill>
              <a:srgbClr val="F9D5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7" name="TextBox 33">
              <a:extLst>
                <a:ext uri="{FF2B5EF4-FFF2-40B4-BE49-F238E27FC236}">
                  <a16:creationId xmlns:a16="http://schemas.microsoft.com/office/drawing/2014/main" id="{C5BE9595-BF2C-40D2-963D-06A44C3B86E0}"/>
                </a:ext>
              </a:extLst>
            </p:cNvPr>
            <p:cNvSpPr txBox="1"/>
            <p:nvPr/>
          </p:nvSpPr>
          <p:spPr>
            <a:xfrm>
              <a:off x="4966725" y="2212898"/>
              <a:ext cx="1016100" cy="430887"/>
            </a:xfrm>
            <a:prstGeom prst="rect">
              <a:avLst/>
            </a:prstGeom>
            <a:noFill/>
          </p:spPr>
          <p:txBody>
            <a:bodyPr wrap="square" lIns="0" tIns="0" rIns="0" bIns="0" rtlCol="0" anchor="ctr" anchorCtr="0">
              <a:spAutoFit/>
            </a:bodyPr>
            <a:lstStyle/>
            <a:p>
              <a:pPr algn="l"/>
              <a:r>
                <a:rPr lang="nb-NO" sz="1400">
                  <a:solidFill>
                    <a:schemeClr val="bg1">
                      <a:lumMod val="50000"/>
                    </a:schemeClr>
                  </a:solidFill>
                  <a:latin typeface="Arial" panose="020B0604020202020204" pitchFamily="34" charset="0"/>
                </a:rPr>
                <a:t>Støttefarger </a:t>
              </a:r>
            </a:p>
            <a:p>
              <a:pPr algn="l"/>
              <a:r>
                <a:rPr lang="nb-NO" sz="1400">
                  <a:solidFill>
                    <a:schemeClr val="bg1">
                      <a:lumMod val="50000"/>
                    </a:schemeClr>
                  </a:solidFill>
                  <a:latin typeface="Arial" panose="020B0604020202020204" pitchFamily="34" charset="0"/>
                </a:rPr>
                <a:t>og valører</a:t>
              </a:r>
            </a:p>
          </p:txBody>
        </p:sp>
        <p:sp>
          <p:nvSpPr>
            <p:cNvPr id="38" name="Grønn 1">
              <a:extLst>
                <a:ext uri="{FF2B5EF4-FFF2-40B4-BE49-F238E27FC236}">
                  <a16:creationId xmlns:a16="http://schemas.microsoft.com/office/drawing/2014/main" id="{5A35A13C-B5EA-4147-9389-8D224F075ABA}"/>
                </a:ext>
              </a:extLst>
            </p:cNvPr>
            <p:cNvSpPr/>
            <p:nvPr/>
          </p:nvSpPr>
          <p:spPr>
            <a:xfrm rot="5400000">
              <a:off x="2808389" y="2178111"/>
              <a:ext cx="180000" cy="180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9" name="Grønn 1">
              <a:extLst>
                <a:ext uri="{FF2B5EF4-FFF2-40B4-BE49-F238E27FC236}">
                  <a16:creationId xmlns:a16="http://schemas.microsoft.com/office/drawing/2014/main" id="{3A1AE819-83AA-466D-8DC6-DB9AD97AB0F6}"/>
                </a:ext>
              </a:extLst>
            </p:cNvPr>
            <p:cNvSpPr/>
            <p:nvPr/>
          </p:nvSpPr>
          <p:spPr>
            <a:xfrm rot="5400000">
              <a:off x="4273581" y="2178111"/>
              <a:ext cx="180000" cy="180000"/>
            </a:xfrm>
            <a:prstGeom prst="ellipse">
              <a:avLst/>
            </a:prstGeom>
            <a:solidFill>
              <a:srgbClr val="F3AB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0" name="Grønn 1">
              <a:extLst>
                <a:ext uri="{FF2B5EF4-FFF2-40B4-BE49-F238E27FC236}">
                  <a16:creationId xmlns:a16="http://schemas.microsoft.com/office/drawing/2014/main" id="{435E713F-B3C3-4F5A-BF14-3092816970F7}"/>
                </a:ext>
              </a:extLst>
            </p:cNvPr>
            <p:cNvSpPr/>
            <p:nvPr/>
          </p:nvSpPr>
          <p:spPr>
            <a:xfrm rot="5400000">
              <a:off x="3980543" y="2178111"/>
              <a:ext cx="180000" cy="180000"/>
            </a:xfrm>
            <a:prstGeom prst="ellipse">
              <a:avLst/>
            </a:prstGeom>
            <a:solidFill>
              <a:srgbClr val="B58E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1" name="Grønn 1">
              <a:extLst>
                <a:ext uri="{FF2B5EF4-FFF2-40B4-BE49-F238E27FC236}">
                  <a16:creationId xmlns:a16="http://schemas.microsoft.com/office/drawing/2014/main" id="{D1631AAF-6891-42BE-A299-701E997E840D}"/>
                </a:ext>
              </a:extLst>
            </p:cNvPr>
            <p:cNvSpPr/>
            <p:nvPr/>
          </p:nvSpPr>
          <p:spPr>
            <a:xfrm rot="5400000">
              <a:off x="3687505" y="2178111"/>
              <a:ext cx="180000" cy="180000"/>
            </a:xfrm>
            <a:prstGeom prst="ellipse">
              <a:avLst/>
            </a:prstGeom>
            <a:solidFill>
              <a:srgbClr val="9B9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5" name="Grønn 1">
              <a:extLst>
                <a:ext uri="{FF2B5EF4-FFF2-40B4-BE49-F238E27FC236}">
                  <a16:creationId xmlns:a16="http://schemas.microsoft.com/office/drawing/2014/main" id="{F66C419A-CD1B-482A-B893-423748660B37}"/>
                </a:ext>
              </a:extLst>
            </p:cNvPr>
            <p:cNvSpPr/>
            <p:nvPr/>
          </p:nvSpPr>
          <p:spPr>
            <a:xfrm rot="5400000">
              <a:off x="3394467" y="2178111"/>
              <a:ext cx="180000" cy="180000"/>
            </a:xfrm>
            <a:prstGeom prst="ellipse">
              <a:avLst/>
            </a:prstGeom>
            <a:solidFill>
              <a:srgbClr val="80A2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6" name="Grønn 1">
              <a:extLst>
                <a:ext uri="{FF2B5EF4-FFF2-40B4-BE49-F238E27FC236}">
                  <a16:creationId xmlns:a16="http://schemas.microsoft.com/office/drawing/2014/main" id="{083D0A85-C477-4585-B20C-DEE30C607A50}"/>
                </a:ext>
              </a:extLst>
            </p:cNvPr>
            <p:cNvSpPr/>
            <p:nvPr/>
          </p:nvSpPr>
          <p:spPr>
            <a:xfrm rot="5400000">
              <a:off x="2493661" y="2440109"/>
              <a:ext cx="180000" cy="180000"/>
            </a:xfrm>
            <a:prstGeom prst="ellipse">
              <a:avLst/>
            </a:prstGeom>
            <a:solidFill>
              <a:srgbClr val="F0FCF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7" name="Grønn 1">
              <a:extLst>
                <a:ext uri="{FF2B5EF4-FFF2-40B4-BE49-F238E27FC236}">
                  <a16:creationId xmlns:a16="http://schemas.microsoft.com/office/drawing/2014/main" id="{638C1CA3-646F-4FF7-A199-B9A3569837F4}"/>
                </a:ext>
              </a:extLst>
            </p:cNvPr>
            <p:cNvSpPr/>
            <p:nvPr/>
          </p:nvSpPr>
          <p:spPr>
            <a:xfrm rot="5400000">
              <a:off x="4273580" y="2440109"/>
              <a:ext cx="180000" cy="180000"/>
            </a:xfrm>
            <a:prstGeom prst="ellipse">
              <a:avLst/>
            </a:prstGeom>
            <a:solidFill>
              <a:srgbClr val="EE824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8" name="Grønn 1">
              <a:extLst>
                <a:ext uri="{FF2B5EF4-FFF2-40B4-BE49-F238E27FC236}">
                  <a16:creationId xmlns:a16="http://schemas.microsoft.com/office/drawing/2014/main" id="{776C0DD5-E9D7-46E8-B09D-589BD4E656FD}"/>
                </a:ext>
              </a:extLst>
            </p:cNvPr>
            <p:cNvSpPr/>
            <p:nvPr/>
          </p:nvSpPr>
          <p:spPr>
            <a:xfrm rot="5400000">
              <a:off x="3980542" y="2440109"/>
              <a:ext cx="180000" cy="180000"/>
            </a:xfrm>
            <a:prstGeom prst="ellipse">
              <a:avLst/>
            </a:prstGeom>
            <a:solidFill>
              <a:srgbClr val="90565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9" name="Grønn 1">
              <a:extLst>
                <a:ext uri="{FF2B5EF4-FFF2-40B4-BE49-F238E27FC236}">
                  <a16:creationId xmlns:a16="http://schemas.microsoft.com/office/drawing/2014/main" id="{660EC71B-564B-4AB0-AFB3-19E5FB2B0B81}"/>
                </a:ext>
              </a:extLst>
            </p:cNvPr>
            <p:cNvSpPr/>
            <p:nvPr/>
          </p:nvSpPr>
          <p:spPr>
            <a:xfrm rot="5400000">
              <a:off x="3687504" y="2440109"/>
              <a:ext cx="180000" cy="180000"/>
            </a:xfrm>
            <a:prstGeom prst="ellipse">
              <a:avLst/>
            </a:prstGeom>
            <a:solidFill>
              <a:srgbClr val="695D9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0" name="Grønn 1">
              <a:extLst>
                <a:ext uri="{FF2B5EF4-FFF2-40B4-BE49-F238E27FC236}">
                  <a16:creationId xmlns:a16="http://schemas.microsoft.com/office/drawing/2014/main" id="{A52DA8BF-A526-4D4C-9B56-381A5A71CEE5}"/>
                </a:ext>
              </a:extLst>
            </p:cNvPr>
            <p:cNvSpPr/>
            <p:nvPr/>
          </p:nvSpPr>
          <p:spPr>
            <a:xfrm rot="5400000">
              <a:off x="3394466" y="2440109"/>
              <a:ext cx="180000" cy="180000"/>
            </a:xfrm>
            <a:prstGeom prst="ellipse">
              <a:avLst/>
            </a:prstGeom>
            <a:solidFill>
              <a:srgbClr val="40749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2" name="Grønn 1">
              <a:extLst>
                <a:ext uri="{FF2B5EF4-FFF2-40B4-BE49-F238E27FC236}">
                  <a16:creationId xmlns:a16="http://schemas.microsoft.com/office/drawing/2014/main" id="{4195E214-5D3D-4DC7-8A7B-E84D76A149A2}"/>
                </a:ext>
              </a:extLst>
            </p:cNvPr>
            <p:cNvSpPr/>
            <p:nvPr/>
          </p:nvSpPr>
          <p:spPr>
            <a:xfrm rot="5400000">
              <a:off x="4273580" y="2702106"/>
              <a:ext cx="180000" cy="180000"/>
            </a:xfrm>
            <a:prstGeom prst="ellipse">
              <a:avLst/>
            </a:prstGeom>
            <a:solidFill>
              <a:srgbClr val="E858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3" name="Grønn 1">
              <a:extLst>
                <a:ext uri="{FF2B5EF4-FFF2-40B4-BE49-F238E27FC236}">
                  <a16:creationId xmlns:a16="http://schemas.microsoft.com/office/drawing/2014/main" id="{80F26483-360C-4CCC-84E6-20FF591A8FF1}"/>
                </a:ext>
              </a:extLst>
            </p:cNvPr>
            <p:cNvSpPr/>
            <p:nvPr/>
          </p:nvSpPr>
          <p:spPr>
            <a:xfrm rot="5400000">
              <a:off x="3980542" y="2702106"/>
              <a:ext cx="180000" cy="180000"/>
            </a:xfrm>
            <a:prstGeom prst="ellipse">
              <a:avLst/>
            </a:prstGeom>
            <a:solidFill>
              <a:srgbClr val="6B1E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4" name="Grønn 1">
              <a:extLst>
                <a:ext uri="{FF2B5EF4-FFF2-40B4-BE49-F238E27FC236}">
                  <a16:creationId xmlns:a16="http://schemas.microsoft.com/office/drawing/2014/main" id="{614ABCDE-ACB3-4F07-A0F1-89E3D3555CD6}"/>
                </a:ext>
              </a:extLst>
            </p:cNvPr>
            <p:cNvSpPr/>
            <p:nvPr/>
          </p:nvSpPr>
          <p:spPr>
            <a:xfrm rot="5400000">
              <a:off x="3687504" y="2702106"/>
              <a:ext cx="180000" cy="180000"/>
            </a:xfrm>
            <a:prstGeom prst="ellipse">
              <a:avLst/>
            </a:prstGeom>
            <a:solidFill>
              <a:srgbClr val="37277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5" name="Grønn 1">
              <a:extLst>
                <a:ext uri="{FF2B5EF4-FFF2-40B4-BE49-F238E27FC236}">
                  <a16:creationId xmlns:a16="http://schemas.microsoft.com/office/drawing/2014/main" id="{2073DE76-B2D1-4DE2-B99A-8B358904BD58}"/>
                </a:ext>
              </a:extLst>
            </p:cNvPr>
            <p:cNvSpPr/>
            <p:nvPr/>
          </p:nvSpPr>
          <p:spPr>
            <a:xfrm rot="5400000">
              <a:off x="3394466" y="2702106"/>
              <a:ext cx="180000" cy="180000"/>
            </a:xfrm>
            <a:prstGeom prst="ellipse">
              <a:avLst/>
            </a:prstGeom>
            <a:solidFill>
              <a:srgbClr val="00467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6" name="Grønn 1">
              <a:extLst>
                <a:ext uri="{FF2B5EF4-FFF2-40B4-BE49-F238E27FC236}">
                  <a16:creationId xmlns:a16="http://schemas.microsoft.com/office/drawing/2014/main" id="{B38B85B4-0B3F-4C70-90AC-79B54CCC75ED}"/>
                </a:ext>
              </a:extLst>
            </p:cNvPr>
            <p:cNvSpPr/>
            <p:nvPr/>
          </p:nvSpPr>
          <p:spPr>
            <a:xfrm rot="5400000">
              <a:off x="2786698" y="2702106"/>
              <a:ext cx="180000" cy="180000"/>
            </a:xfrm>
            <a:prstGeom prst="ellipse">
              <a:avLst/>
            </a:prstGeom>
            <a:solidFill>
              <a:srgbClr val="8094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1" name="Grønn 1">
              <a:extLst>
                <a:ext uri="{FF2B5EF4-FFF2-40B4-BE49-F238E27FC236}">
                  <a16:creationId xmlns:a16="http://schemas.microsoft.com/office/drawing/2014/main" id="{743E6922-0F71-4722-B639-3845EB331A53}"/>
                </a:ext>
              </a:extLst>
            </p:cNvPr>
            <p:cNvSpPr/>
            <p:nvPr/>
          </p:nvSpPr>
          <p:spPr>
            <a:xfrm rot="5400000">
              <a:off x="2493658" y="2702106"/>
              <a:ext cx="180000" cy="180000"/>
            </a:xfrm>
            <a:prstGeom prst="ellipse">
              <a:avLst/>
            </a:prstGeom>
            <a:solidFill>
              <a:srgbClr val="E1F9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2" name="Grønn 1">
              <a:extLst>
                <a:ext uri="{FF2B5EF4-FFF2-40B4-BE49-F238E27FC236}">
                  <a16:creationId xmlns:a16="http://schemas.microsoft.com/office/drawing/2014/main" id="{0B2B66EC-AF20-4C3E-A6E6-C2184CD56A67}"/>
                </a:ext>
              </a:extLst>
            </p:cNvPr>
            <p:cNvSpPr/>
            <p:nvPr/>
          </p:nvSpPr>
          <p:spPr>
            <a:xfrm rot="5400000">
              <a:off x="2786698" y="2440109"/>
              <a:ext cx="180000" cy="180000"/>
            </a:xfrm>
            <a:prstGeom prst="ellipse">
              <a:avLst/>
            </a:prstGeom>
            <a:solidFill>
              <a:srgbClr val="BFC9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 name="Grønn 1">
              <a:extLst>
                <a:ext uri="{FF2B5EF4-FFF2-40B4-BE49-F238E27FC236}">
                  <a16:creationId xmlns:a16="http://schemas.microsoft.com/office/drawing/2014/main" id="{ECF98F0A-A8AF-7399-3D23-E2A8AE9ACBB2}"/>
                </a:ext>
              </a:extLst>
            </p:cNvPr>
            <p:cNvSpPr/>
            <p:nvPr userDrawn="1"/>
          </p:nvSpPr>
          <p:spPr>
            <a:xfrm rot="5400000">
              <a:off x="4564037" y="1916113"/>
              <a:ext cx="180000" cy="180000"/>
            </a:xfrm>
            <a:prstGeom prst="ellipse">
              <a:avLst/>
            </a:prstGeom>
            <a:solidFill>
              <a:srgbClr val="FFF0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 name="Grønn 1">
              <a:extLst>
                <a:ext uri="{FF2B5EF4-FFF2-40B4-BE49-F238E27FC236}">
                  <a16:creationId xmlns:a16="http://schemas.microsoft.com/office/drawing/2014/main" id="{697B2E6E-D6AF-89B8-7A67-A56098E22D16}"/>
                </a:ext>
              </a:extLst>
            </p:cNvPr>
            <p:cNvSpPr/>
            <p:nvPr userDrawn="1"/>
          </p:nvSpPr>
          <p:spPr>
            <a:xfrm rot="5400000">
              <a:off x="4564038" y="2178111"/>
              <a:ext cx="180000" cy="180000"/>
            </a:xfrm>
            <a:prstGeom prst="ellipse">
              <a:avLst/>
            </a:prstGeom>
            <a:solidFill>
              <a:srgbClr val="FFE1B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6" name="Grønn 1">
              <a:extLst>
                <a:ext uri="{FF2B5EF4-FFF2-40B4-BE49-F238E27FC236}">
                  <a16:creationId xmlns:a16="http://schemas.microsoft.com/office/drawing/2014/main" id="{EB038CCC-15BE-E48A-C4F5-8BA293F89D49}"/>
                </a:ext>
              </a:extLst>
            </p:cNvPr>
            <p:cNvSpPr/>
            <p:nvPr userDrawn="1"/>
          </p:nvSpPr>
          <p:spPr>
            <a:xfrm rot="5400000">
              <a:off x="4564037" y="2440109"/>
              <a:ext cx="180000" cy="180000"/>
            </a:xfrm>
            <a:prstGeom prst="ellipse">
              <a:avLst/>
            </a:prstGeom>
            <a:solidFill>
              <a:srgbClr val="FFD39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7" name="Grønn 1">
              <a:extLst>
                <a:ext uri="{FF2B5EF4-FFF2-40B4-BE49-F238E27FC236}">
                  <a16:creationId xmlns:a16="http://schemas.microsoft.com/office/drawing/2014/main" id="{720896B4-EA50-932A-EDCE-50615356F666}"/>
                </a:ext>
              </a:extLst>
            </p:cNvPr>
            <p:cNvSpPr/>
            <p:nvPr userDrawn="1"/>
          </p:nvSpPr>
          <p:spPr>
            <a:xfrm rot="5400000">
              <a:off x="4564037" y="2702106"/>
              <a:ext cx="180000" cy="180000"/>
            </a:xfrm>
            <a:prstGeom prst="ellipse">
              <a:avLst/>
            </a:prstGeom>
            <a:solidFill>
              <a:srgbClr val="FFC46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 name="Grønn 1">
              <a:extLst>
                <a:ext uri="{FF2B5EF4-FFF2-40B4-BE49-F238E27FC236}">
                  <a16:creationId xmlns:a16="http://schemas.microsoft.com/office/drawing/2014/main" id="{3BD53057-E05D-50CB-26F6-52281BC31486}"/>
                </a:ext>
              </a:extLst>
            </p:cNvPr>
            <p:cNvSpPr/>
            <p:nvPr userDrawn="1"/>
          </p:nvSpPr>
          <p:spPr>
            <a:xfrm rot="5400000">
              <a:off x="3076294" y="2702106"/>
              <a:ext cx="180000" cy="180000"/>
            </a:xfrm>
            <a:prstGeom prst="ellipse">
              <a:avLst/>
            </a:prstGeom>
            <a:solidFill>
              <a:srgbClr val="015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9" name="Grønn 1">
              <a:extLst>
                <a:ext uri="{FF2B5EF4-FFF2-40B4-BE49-F238E27FC236}">
                  <a16:creationId xmlns:a16="http://schemas.microsoft.com/office/drawing/2014/main" id="{38164215-F7D1-14CC-EDBD-8DDD4FD276B7}"/>
                </a:ext>
              </a:extLst>
            </p:cNvPr>
            <p:cNvSpPr/>
            <p:nvPr userDrawn="1"/>
          </p:nvSpPr>
          <p:spPr>
            <a:xfrm rot="5400000">
              <a:off x="3076294" y="2440109"/>
              <a:ext cx="180000" cy="180000"/>
            </a:xfrm>
            <a:prstGeom prst="ellipse">
              <a:avLst/>
            </a:prstGeom>
            <a:solidFill>
              <a:srgbClr val="7BEF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0" name="Grønn 1">
              <a:extLst>
                <a:ext uri="{FF2B5EF4-FFF2-40B4-BE49-F238E27FC236}">
                  <a16:creationId xmlns:a16="http://schemas.microsoft.com/office/drawing/2014/main" id="{78B19A96-57A5-45EF-A948-AD7087CF4AB3}"/>
                </a:ext>
              </a:extLst>
            </p:cNvPr>
            <p:cNvSpPr/>
            <p:nvPr userDrawn="1"/>
          </p:nvSpPr>
          <p:spPr>
            <a:xfrm rot="5400000">
              <a:off x="3076294" y="2181926"/>
              <a:ext cx="180000" cy="180000"/>
            </a:xfrm>
            <a:prstGeom prst="ellipse">
              <a:avLst/>
            </a:prstGeom>
            <a:solidFill>
              <a:srgbClr val="2473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Tree>
    <p:extLst>
      <p:ext uri="{BB962C8B-B14F-4D97-AF65-F5344CB8AC3E}">
        <p14:creationId xmlns:p14="http://schemas.microsoft.com/office/powerpoint/2010/main" val="646815565"/>
      </p:ext>
    </p:extLst>
  </p:cSld>
  <p:clrMap bg1="lt1" tx1="dk1" bg2="lt2" tx2="dk2" accent1="accent1" accent2="accent2" accent3="accent3" accent4="accent4" accent5="accent5" accent6="accent6" hlink="hlink" folHlink="folHlink"/>
  <p:sldLayoutIdLst>
    <p:sldLayoutId id="2147483823" r:id="rId1"/>
    <p:sldLayoutId id="2147483854" r:id="rId2"/>
    <p:sldLayoutId id="2147483843" r:id="rId3"/>
    <p:sldLayoutId id="2147483779" r:id="rId4"/>
    <p:sldLayoutId id="2147483840" r:id="rId5"/>
    <p:sldLayoutId id="2147483841" r:id="rId6"/>
    <p:sldLayoutId id="2147483784" r:id="rId7"/>
    <p:sldLayoutId id="2147483832" r:id="rId8"/>
    <p:sldLayoutId id="2147483855" r:id="rId9"/>
    <p:sldLayoutId id="2147483786" r:id="rId10"/>
    <p:sldLayoutId id="2147483795" r:id="rId11"/>
    <p:sldLayoutId id="2147483830" r:id="rId12"/>
    <p:sldLayoutId id="2147483787" r:id="rId13"/>
    <p:sldLayoutId id="2147483788" r:id="rId14"/>
    <p:sldLayoutId id="2147483790" r:id="rId15"/>
    <p:sldLayoutId id="2147483789" r:id="rId16"/>
    <p:sldLayoutId id="2147483853" r:id="rId17"/>
    <p:sldLayoutId id="2147483791" r:id="rId18"/>
    <p:sldLayoutId id="2147483792" r:id="rId19"/>
    <p:sldLayoutId id="2147483793" r:id="rId20"/>
    <p:sldLayoutId id="2147483833" r:id="rId21"/>
    <p:sldLayoutId id="2147483797" r:id="rId22"/>
    <p:sldLayoutId id="2147483798" r:id="rId23"/>
    <p:sldLayoutId id="2147483846" r:id="rId24"/>
    <p:sldLayoutId id="2147483800" r:id="rId25"/>
    <p:sldLayoutId id="2147483801" r:id="rId26"/>
    <p:sldLayoutId id="2147483802" r:id="rId27"/>
    <p:sldLayoutId id="2147483803" r:id="rId28"/>
    <p:sldLayoutId id="2147483842" r:id="rId29"/>
    <p:sldLayoutId id="2147483844" r:id="rId30"/>
    <p:sldLayoutId id="2147483845" r:id="rId31"/>
    <p:sldLayoutId id="2147483808" r:id="rId32"/>
    <p:sldLayoutId id="2147483809" r:id="rId33"/>
    <p:sldLayoutId id="2147483849" r:id="rId34"/>
    <p:sldLayoutId id="2147483850" r:id="rId35"/>
    <p:sldLayoutId id="2147483851" r:id="rId36"/>
    <p:sldLayoutId id="2147483847" r:id="rId37"/>
    <p:sldLayoutId id="2147483848" r:id="rId38"/>
    <p:sldLayoutId id="2147483852" r:id="rId39"/>
    <p:sldLayoutId id="2147483898"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354" rtl="0" eaLnBrk="1" latinLnBrk="0" hangingPunct="1">
        <a:lnSpc>
          <a:spcPct val="90000"/>
        </a:lnSpc>
        <a:spcBef>
          <a:spcPct val="0"/>
        </a:spcBef>
        <a:buNone/>
        <a:defRPr sz="3600" kern="1200">
          <a:solidFill>
            <a:schemeClr val="tx2"/>
          </a:solidFill>
          <a:latin typeface="+mj-lt"/>
          <a:ea typeface="+mj-ea"/>
          <a:cs typeface="Arial" panose="020B0604020202020204" pitchFamily="34" charset="0"/>
        </a:defRPr>
      </a:lvl1pPr>
    </p:titleStyle>
    <p:body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393" userDrawn="1">
          <p15:clr>
            <a:srgbClr val="A4A3A4"/>
          </p15:clr>
        </p15:guide>
        <p15:guide id="14" orient="horz" pos="210" userDrawn="1">
          <p15:clr>
            <a:srgbClr val="A4A3A4"/>
          </p15:clr>
        </p15:guide>
        <p15:guide id="15" orient="horz" pos="459" userDrawn="1">
          <p15:clr>
            <a:srgbClr val="A4A3A4"/>
          </p15:clr>
        </p15:guide>
        <p15:guide id="16" pos="7265" userDrawn="1">
          <p15:clr>
            <a:srgbClr val="A4A3A4"/>
          </p15:clr>
        </p15:guide>
        <p15:guide id="17" orient="horz" pos="845" userDrawn="1">
          <p15:clr>
            <a:srgbClr val="A4A3A4"/>
          </p15:clr>
        </p15:guide>
        <p15:guide id="18" orient="horz" pos="1207" userDrawn="1">
          <p15:clr>
            <a:srgbClr val="A4A3A4"/>
          </p15:clr>
        </p15:guide>
        <p15:guide id="19" pos="2593" userDrawn="1">
          <p15:clr>
            <a:srgbClr val="A4A3A4"/>
          </p15:clr>
        </p15:guide>
        <p15:guide id="20" pos="2729" userDrawn="1">
          <p15:clr>
            <a:srgbClr val="A4A3A4"/>
          </p15:clr>
        </p15:guide>
        <p15:guide id="21" pos="4929" userDrawn="1">
          <p15:clr>
            <a:srgbClr val="A4A3A4"/>
          </p15:clr>
        </p15:guide>
        <p15:guide id="22" pos="5065" userDrawn="1">
          <p15:clr>
            <a:srgbClr val="A4A3A4"/>
          </p15:clr>
        </p15:guide>
        <p15:guide id="23" orient="horz" pos="3861" userDrawn="1">
          <p15:clr>
            <a:srgbClr val="A4A3A4"/>
          </p15:clr>
        </p15:guide>
        <p15:guide id="24" orient="horz" pos="4179"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mailto:helsenorge.kommunikasjon@nhn.no" TargetMode="External"/><Relationship Id="rId3" Type="http://schemas.openxmlformats.org/officeDocument/2006/relationships/hyperlink" Target="https://www.nhn.no/tjenester/helsenorge/opplaering-av-innbygger-i-helsenorge" TargetMode="External"/><Relationship Id="rId7" Type="http://schemas.openxmlformats.org/officeDocument/2006/relationships/hyperlink" Target="https://www.nhn.no/tjenester/helsenorge/profilhandbok-helsenorge/nedlasting-av-informasjons-og-markedsmateriell"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hyperlink" Target="https://nhn.bsdigital.no/helsenorge.html" TargetMode="External"/><Relationship Id="rId5" Type="http://schemas.openxmlformats.org/officeDocument/2006/relationships/hyperlink" Target="https://www.nhn.no/tjenester/helsenorge/slik-ser-Helsenorge-ut-for-innbygger" TargetMode="External"/><Relationship Id="rId4" Type="http://schemas.openxmlformats.org/officeDocument/2006/relationships/hyperlink" Target="https://digidel.no/ressurser/helse-pa-nett-hvordan-bruke-helsenorg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32.sv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svg"/><Relationship Id="rId7" Type="http://schemas.openxmlformats.org/officeDocument/2006/relationships/image" Target="../media/image62.sv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61.svg"/><Relationship Id="rId5" Type="http://schemas.openxmlformats.org/officeDocument/2006/relationships/image" Target="../media/image19.svg"/><Relationship Id="rId10" Type="http://schemas.openxmlformats.org/officeDocument/2006/relationships/image" Target="../media/image65.svg"/><Relationship Id="rId4" Type="http://schemas.openxmlformats.org/officeDocument/2006/relationships/image" Target="../media/image60.svg"/><Relationship Id="rId9" Type="http://schemas.openxmlformats.org/officeDocument/2006/relationships/image" Target="../media/image64.sv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https://www.helsenorge.no/fullmakt/bruke-helsenorge-pa-vegne-av-andre/gi-fullmakt-til-andre/#du-kan-ogsa-bruke-papirskjema"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hyperlink" Target="https://www.helsenorge.no/fullmakt/bruke-helsenorge-pa-vegne-av-andre/fullmakt-ved-kontakt-med-helfo/"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16.sv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7AD94B-B91D-20B2-9227-F4B44083285E}"/>
              </a:ext>
            </a:extLst>
          </p:cNvPr>
          <p:cNvSpPr>
            <a:spLocks noGrp="1"/>
          </p:cNvSpPr>
          <p:nvPr>
            <p:ph type="title"/>
          </p:nvPr>
        </p:nvSpPr>
        <p:spPr/>
        <p:txBody>
          <a:bodyPr/>
          <a:lstStyle/>
          <a:p>
            <a:r>
              <a:rPr lang="nb-NO" dirty="0"/>
              <a:t>Informasjon til deg som skal halde opplæringa</a:t>
            </a:r>
          </a:p>
        </p:txBody>
      </p:sp>
      <p:sp>
        <p:nvSpPr>
          <p:cNvPr id="3" name="Plassholder for tekst 2">
            <a:extLst>
              <a:ext uri="{FF2B5EF4-FFF2-40B4-BE49-F238E27FC236}">
                <a16:creationId xmlns:a16="http://schemas.microsoft.com/office/drawing/2014/main" id="{F4497389-3EF6-AF0F-E5BE-EB71F64FE050}"/>
              </a:ext>
            </a:extLst>
          </p:cNvPr>
          <p:cNvSpPr>
            <a:spLocks noGrp="1"/>
          </p:cNvSpPr>
          <p:nvPr>
            <p:ph type="body" sz="quarter" idx="14"/>
          </p:nvPr>
        </p:nvSpPr>
        <p:spPr/>
        <p:txBody>
          <a:bodyPr vert="horz" lIns="0" tIns="0" rIns="0" bIns="0" rtlCol="0">
            <a:noAutofit/>
          </a:bodyPr>
          <a:lstStyle/>
          <a:p>
            <a:r>
              <a:rPr lang="nb-NO" dirty="0">
                <a:solidFill>
                  <a:srgbClr val="015945"/>
                </a:solidFill>
              </a:rPr>
              <a:t>Les dette før du tar i bruk opplæringspresentasjonen:</a:t>
            </a:r>
          </a:p>
        </p:txBody>
      </p:sp>
      <p:sp>
        <p:nvSpPr>
          <p:cNvPr id="4" name="Plassholder for innhold 3">
            <a:extLst>
              <a:ext uri="{FF2B5EF4-FFF2-40B4-BE49-F238E27FC236}">
                <a16:creationId xmlns:a16="http://schemas.microsoft.com/office/drawing/2014/main" id="{51A3B122-1B27-A0CA-055B-B4146909B1DF}"/>
              </a:ext>
            </a:extLst>
          </p:cNvPr>
          <p:cNvSpPr>
            <a:spLocks noGrp="1"/>
          </p:cNvSpPr>
          <p:nvPr>
            <p:ph sz="half" idx="1"/>
          </p:nvPr>
        </p:nvSpPr>
        <p:spPr>
          <a:xfrm>
            <a:off x="623889" y="1626867"/>
            <a:ext cx="5220000" cy="4213222"/>
          </a:xfrm>
        </p:spPr>
        <p:txBody>
          <a:bodyPr/>
          <a:lstStyle/>
          <a:p>
            <a:pPr marL="0" indent="0">
              <a:buNone/>
            </a:pPr>
            <a:r>
              <a:rPr lang="nb-NO" sz="1200" b="1" dirty="0"/>
              <a:t>Forfattar og eigar av presentasjonen og innhald</a:t>
            </a:r>
          </a:p>
          <a:p>
            <a:pPr marL="0" indent="0">
              <a:buNone/>
            </a:pPr>
            <a:r>
              <a:rPr lang="nb-NO" sz="1200" dirty="0"/>
              <a:t>Presentasjonen er utarbeidd av Norsk helsenett, som også eig innhaldet i presentasjonen. Helsenorge blir drive av Norsk helsenett.</a:t>
            </a:r>
            <a:br>
              <a:rPr lang="nb-NO" sz="1100" dirty="0"/>
            </a:br>
            <a:endParaRPr lang="nb-NO" sz="1100" dirty="0"/>
          </a:p>
          <a:p>
            <a:pPr marL="0" indent="0">
              <a:buNone/>
            </a:pPr>
            <a:r>
              <a:rPr lang="nb-NO" sz="1200" b="1" dirty="0"/>
              <a:t>Målgruppe for opplæringa</a:t>
            </a:r>
          </a:p>
          <a:p>
            <a:pPr marL="0" indent="0">
              <a:buNone/>
            </a:pPr>
            <a:r>
              <a:rPr lang="nb-NO" sz="1200" dirty="0"/>
              <a:t>Hovudmålgruppa for presentasjonen er seniorar og eldre, men han kan òg brukast mot andre målgrupper.</a:t>
            </a:r>
            <a:br>
              <a:rPr lang="nb-NO" sz="1100" dirty="0"/>
            </a:br>
            <a:endParaRPr lang="nb-NO" sz="1100" dirty="0"/>
          </a:p>
          <a:p>
            <a:pPr marL="0" indent="0">
              <a:buNone/>
            </a:pPr>
            <a:r>
              <a:rPr lang="nb-NO" sz="1200" b="1" dirty="0"/>
              <a:t>Gyldigheit</a:t>
            </a:r>
          </a:p>
          <a:p>
            <a:pPr marL="0" indent="0">
              <a:buNone/>
            </a:pPr>
            <a:r>
              <a:rPr lang="nb-NO" sz="1200" dirty="0"/>
              <a:t>Presentasjonen blei sist oppdatert: 30.06.2026.</a:t>
            </a:r>
            <a:endParaRPr lang="nb-NO" sz="1200" dirty="0">
              <a:highlight>
                <a:srgbClr val="FFFF00"/>
              </a:highlight>
            </a:endParaRPr>
          </a:p>
          <a:p>
            <a:pPr marL="0" indent="0">
              <a:buNone/>
            </a:pPr>
            <a:r>
              <a:rPr lang="nb-NO" sz="1200" dirty="0"/>
              <a:t>Helsenorge blir vidareutvikla kontinuerleg og det kan hende at informasjon og bilete i presentasjonen ikkje er oppdaterte til dags dato.</a:t>
            </a:r>
          </a:p>
          <a:p>
            <a:pPr marL="0" indent="0">
              <a:buNone/>
            </a:pPr>
            <a:r>
              <a:rPr lang="nb-NO" sz="1200" dirty="0"/>
              <a:t>Norsk helsenett reviderer presentasjonen to gongar i året (til sommar og jul), og nyaste versjon blir henta </a:t>
            </a:r>
            <a:r>
              <a:rPr lang="nb-NO" sz="1200" dirty="0" err="1"/>
              <a:t>frå</a:t>
            </a:r>
            <a:r>
              <a:rPr lang="nb-NO" sz="1200" dirty="0"/>
              <a:t> </a:t>
            </a:r>
            <a:r>
              <a:rPr lang="nb-NO" sz="1200" dirty="0">
                <a:solidFill>
                  <a:srgbClr val="015945"/>
                </a:solidFill>
                <a:hlinkClick r:id="rId3">
                  <a:extLst>
                    <a:ext uri="{A12FA001-AC4F-418D-AE19-62706E023703}">
                      <ahyp:hlinkClr xmlns:ahyp="http://schemas.microsoft.com/office/drawing/2018/hyperlinkcolor" val="tx"/>
                    </a:ext>
                  </a:extLst>
                </a:hlinkClick>
              </a:rPr>
              <a:t>https://www.nhn.no/tjenester/helsenorge/</a:t>
            </a:r>
            <a:br>
              <a:rPr lang="nb-NO" sz="1200" dirty="0">
                <a:solidFill>
                  <a:srgbClr val="015945"/>
                </a:solidFill>
                <a:hlinkClick r:id="rId3">
                  <a:extLst>
                    <a:ext uri="{A12FA001-AC4F-418D-AE19-62706E023703}">
                      <ahyp:hlinkClr xmlns:ahyp="http://schemas.microsoft.com/office/drawing/2018/hyperlinkcolor" val="tx"/>
                    </a:ext>
                  </a:extLst>
                </a:hlinkClick>
              </a:rPr>
            </a:br>
            <a:r>
              <a:rPr lang="nb-NO" sz="1200" dirty="0">
                <a:solidFill>
                  <a:srgbClr val="015945"/>
                </a:solidFill>
                <a:hlinkClick r:id="rId3">
                  <a:extLst>
                    <a:ext uri="{A12FA001-AC4F-418D-AE19-62706E023703}">
                      <ahyp:hlinkClr xmlns:ahyp="http://schemas.microsoft.com/office/drawing/2018/hyperlinkcolor" val="tx"/>
                    </a:ext>
                  </a:extLst>
                </a:hlinkClick>
              </a:rPr>
              <a:t>opplaering-av-innbygger-i-Helsenoreg</a:t>
            </a:r>
            <a:r>
              <a:rPr lang="nb-NO" sz="1200" dirty="0">
                <a:solidFill>
                  <a:srgbClr val="015945"/>
                </a:solidFill>
              </a:rPr>
              <a:t> </a:t>
            </a:r>
            <a:r>
              <a:rPr lang="nb-NO" sz="1200" dirty="0"/>
              <a:t>eller via </a:t>
            </a:r>
            <a:r>
              <a:rPr lang="nb-NO" sz="1200" dirty="0">
                <a:solidFill>
                  <a:srgbClr val="015945"/>
                </a:solidFill>
                <a:hlinkClick r:id="rId4">
                  <a:extLst>
                    <a:ext uri="{A12FA001-AC4F-418D-AE19-62706E023703}">
                      <ahyp:hlinkClr xmlns:ahyp="http://schemas.microsoft.com/office/drawing/2018/hyperlinkcolor" val="tx"/>
                    </a:ext>
                  </a:extLst>
                </a:hlinkClick>
              </a:rPr>
              <a:t>https://digidel.no/ressurser/helse-pa-nett-hvordan-bruke-helsenorge</a:t>
            </a:r>
            <a:r>
              <a:rPr lang="nb-NO" sz="1200" dirty="0"/>
              <a:t>.  </a:t>
            </a:r>
            <a:endParaRPr lang="nb-NO" sz="1400" dirty="0"/>
          </a:p>
        </p:txBody>
      </p:sp>
      <p:sp>
        <p:nvSpPr>
          <p:cNvPr id="6" name="Plassholder for innhold 5">
            <a:extLst>
              <a:ext uri="{FF2B5EF4-FFF2-40B4-BE49-F238E27FC236}">
                <a16:creationId xmlns:a16="http://schemas.microsoft.com/office/drawing/2014/main" id="{7047D2EB-AFD7-1BCC-6343-55207272DFE5}"/>
              </a:ext>
            </a:extLst>
          </p:cNvPr>
          <p:cNvSpPr>
            <a:spLocks noGrp="1"/>
          </p:cNvSpPr>
          <p:nvPr>
            <p:ph sz="half" idx="2"/>
          </p:nvPr>
        </p:nvSpPr>
        <p:spPr>
          <a:xfrm>
            <a:off x="6313188" y="1626866"/>
            <a:ext cx="5220000" cy="4213223"/>
          </a:xfrm>
        </p:spPr>
        <p:txBody>
          <a:bodyPr/>
          <a:lstStyle/>
          <a:p>
            <a:pPr marL="0" indent="0">
              <a:buNone/>
            </a:pPr>
            <a:r>
              <a:rPr lang="nb-NO" sz="1200" b="1" dirty="0"/>
              <a:t>Endring av innhald</a:t>
            </a:r>
          </a:p>
          <a:p>
            <a:pPr marL="0" indent="0">
              <a:buNone/>
            </a:pPr>
            <a:r>
              <a:rPr lang="nb-NO" sz="1200" dirty="0"/>
              <a:t>Innhald i presentasjonen skal ikkje endrast, men du kan endre manus i notatfeltet etter behov eller skjule dei lysbileta du ikkje vil ha med (høgreklikk på eit eller fleire lysbilete og vel «Skjul lysbilete»).</a:t>
            </a:r>
          </a:p>
          <a:p>
            <a:pPr marL="0" indent="0">
              <a:buNone/>
            </a:pPr>
            <a:r>
              <a:rPr lang="nb-NO" sz="1200" dirty="0"/>
              <a:t>Du kan slå av animasjon på innhald ved å markere eit eller fleire element, trykke på fanen «Animasjonar» og trykke «Ingen». I manuset står det </a:t>
            </a:r>
            <a:r>
              <a:rPr lang="nb-NO" sz="1200" b="1" dirty="0"/>
              <a:t>[trykk] </a:t>
            </a:r>
            <a:r>
              <a:rPr lang="nb-NO" sz="1200" dirty="0"/>
              <a:t>der det er lagt til animasjon på innhald.</a:t>
            </a:r>
            <a:br>
              <a:rPr lang="nb-NO" sz="1100" dirty="0"/>
            </a:br>
            <a:endParaRPr lang="nb-NO" sz="1100" dirty="0"/>
          </a:p>
          <a:p>
            <a:pPr marL="0" indent="0">
              <a:buNone/>
            </a:pPr>
            <a:r>
              <a:rPr lang="nb-NO" sz="1200" b="1" dirty="0"/>
              <a:t>Slik ser det ut for innbyggar på Helsenorge</a:t>
            </a:r>
          </a:p>
          <a:p>
            <a:pPr marL="0" indent="0">
              <a:buNone/>
            </a:pPr>
            <a:r>
              <a:rPr lang="nb-NO" sz="1200" dirty="0"/>
              <a:t>Dersom du ønsker å vise bilete av korleis ulike tenester ser ut, finn du rettleiarar for det på </a:t>
            </a:r>
            <a:r>
              <a:rPr lang="nb-NO" sz="1200" dirty="0">
                <a:solidFill>
                  <a:srgbClr val="015945"/>
                </a:solidFill>
                <a:hlinkClick r:id="rId5">
                  <a:extLst>
                    <a:ext uri="{A12FA001-AC4F-418D-AE19-62706E023703}">
                      <ahyp:hlinkClr xmlns:ahyp="http://schemas.microsoft.com/office/drawing/2018/hyperlinkcolor" val="tx"/>
                    </a:ext>
                  </a:extLst>
                </a:hlinkClick>
              </a:rPr>
              <a:t>https://www.nhn.no/tjenester/helsenorge/slik-ser-Helsenorge-ut-for-innbyggar</a:t>
            </a:r>
            <a:r>
              <a:rPr lang="nb-NO" sz="1200" dirty="0"/>
              <a:t>. </a:t>
            </a:r>
            <a:br>
              <a:rPr lang="nb-NO" sz="1100" dirty="0"/>
            </a:br>
            <a:endParaRPr kumimoji="0" lang="nb-NO" sz="1100" b="1"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1" i="0" u="none" strike="noStrike" kern="1200" cap="none" spc="0" normalizeH="0" baseline="0" noProof="0" dirty="0">
                <a:ln>
                  <a:noFill/>
                </a:ln>
                <a:solidFill>
                  <a:srgbClr val="000000"/>
                </a:solidFill>
                <a:effectLst/>
                <a:uLnTx/>
                <a:uFillTx/>
                <a:ea typeface="+mn-ea"/>
                <a:cs typeface="Arial" panose="020B0604020202020204" pitchFamily="34" charset="0"/>
              </a:rPr>
              <a:t>Informasjons- og marknadsmateriell om Helsenorge</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Besøk </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nettbutikken til Helsenorge</a:t>
            </a:r>
            <a:r>
              <a:rPr kumimoji="0" lang="nb-NO" sz="1200" b="0" i="0" u="none" strike="noStrike" kern="1200" cap="none" spc="0" normalizeH="0" baseline="0" noProof="0" dirty="0">
                <a:ln>
                  <a:noFill/>
                </a:ln>
                <a:effectLst/>
                <a:uLnTx/>
                <a:uFillTx/>
                <a:ea typeface="+mn-ea"/>
                <a:cs typeface="Arial" panose="020B0604020202020204" pitchFamily="34" charset="0"/>
              </a:rPr>
              <a:t> eller </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hlinkClick r:id="rId7">
                  <a:extLst>
                    <a:ext uri="{A12FA001-AC4F-418D-AE19-62706E023703}">
                      <ahyp:hlinkClr xmlns:ahyp="http://schemas.microsoft.com/office/drawing/2018/hyperlinkcolor" val="tx"/>
                    </a:ext>
                  </a:extLst>
                </a:hlinkClick>
              </a:rPr>
              <a:t>nedlastingssida på nhn.no</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om du er på jakt etter informasjons- og marknadsmateriell om Helsenorge som kan delast ut.</a:t>
            </a:r>
            <a:br>
              <a:rPr kumimoji="0" lang="nb-NO" sz="1100" b="0" i="0" u="none" strike="noStrike" kern="1200" cap="none" spc="0" normalizeH="0" baseline="0" noProof="0" dirty="0">
                <a:ln>
                  <a:noFill/>
                </a:ln>
                <a:solidFill>
                  <a:srgbClr val="000000"/>
                </a:solidFill>
                <a:effectLst/>
                <a:uLnTx/>
                <a:uFillTx/>
                <a:ea typeface="+mn-ea"/>
                <a:cs typeface="Arial" panose="020B0604020202020204" pitchFamily="34" charset="0"/>
              </a:rPr>
            </a:br>
            <a:endParaRPr kumimoji="0" lang="nb-NO" sz="1100" b="0"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1" i="0" u="none" strike="noStrike" kern="1200" cap="none" spc="0" normalizeH="0" baseline="0" noProof="0" dirty="0">
                <a:ln>
                  <a:noFill/>
                </a:ln>
                <a:solidFill>
                  <a:srgbClr val="000000"/>
                </a:solidFill>
                <a:effectLst/>
                <a:uLnTx/>
                <a:uFillTx/>
                <a:ea typeface="+mn-ea"/>
                <a:cs typeface="Arial" panose="020B0604020202020204" pitchFamily="34" charset="0"/>
              </a:rPr>
              <a:t>Spørsmål eller tilbakemeldingar?</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Ta kontakt med </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hlinkClick r:id="rId8">
                  <a:extLst>
                    <a:ext uri="{A12FA001-AC4F-418D-AE19-62706E023703}">
                      <ahyp:hlinkClr xmlns:ahyp="http://schemas.microsoft.com/office/drawing/2018/hyperlinkcolor" val="tx"/>
                    </a:ext>
                  </a:extLst>
                </a:hlinkClick>
              </a:rPr>
              <a:t>helsenorge.kommunikasjon@nhn.no</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dersom du har spørsmål eller tilbakemeldingar til presentasjonen, merk førespurnaden med «Opplæringspresentasjon Helsenorge».</a:t>
            </a:r>
          </a:p>
          <a:p>
            <a:endParaRPr lang="nb-NO" sz="1800" dirty="0"/>
          </a:p>
        </p:txBody>
      </p:sp>
    </p:spTree>
    <p:extLst>
      <p:ext uri="{BB962C8B-B14F-4D97-AF65-F5344CB8AC3E}">
        <p14:creationId xmlns:p14="http://schemas.microsoft.com/office/powerpoint/2010/main" val="35678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E25AA8-EF62-477C-DA5A-F79E1F406910}"/>
              </a:ext>
            </a:extLst>
          </p:cNvPr>
          <p:cNvSpPr>
            <a:spLocks noGrp="1"/>
          </p:cNvSpPr>
          <p:nvPr>
            <p:ph type="title"/>
          </p:nvPr>
        </p:nvSpPr>
        <p:spPr>
          <a:xfrm>
            <a:off x="623888" y="2959807"/>
            <a:ext cx="5040000" cy="938385"/>
          </a:xfrm>
        </p:spPr>
        <p:txBody>
          <a:bodyPr/>
          <a:lstStyle/>
          <a:p>
            <a:r>
              <a:rPr lang="nb-NO" dirty="0"/>
              <a:t>Kva kan du gjere </a:t>
            </a:r>
            <a:br>
              <a:rPr lang="nb-NO" dirty="0"/>
            </a:br>
            <a:r>
              <a:rPr lang="nb-NO" dirty="0"/>
              <a:t>på Helsenorge?</a:t>
            </a:r>
          </a:p>
        </p:txBody>
      </p:sp>
      <p:pic>
        <p:nvPicPr>
          <p:cNvPr id="7" name="Plassholder for bilde 6" descr="Bilde av to hender som holder en mobil som viser tjenesten Pasientjournal på Helsenorge">
            <a:extLst>
              <a:ext uri="{FF2B5EF4-FFF2-40B4-BE49-F238E27FC236}">
                <a16:creationId xmlns:a16="http://schemas.microsoft.com/office/drawing/2014/main" id="{DBF0E45D-2E58-55EB-A374-37FEDDB9A036}"/>
              </a:ext>
            </a:extLst>
          </p:cNvPr>
          <p:cNvPicPr>
            <a:picLocks noGrp="1" noChangeAspect="1"/>
          </p:cNvPicPr>
          <p:nvPr>
            <p:ph type="pic" sz="quarter" idx="17"/>
          </p:nvPr>
        </p:nvPicPr>
        <p:blipFill>
          <a:blip r:embed="rId3"/>
          <a:srcRect l="20376" r="20376"/>
          <a:stretch/>
        </p:blipFill>
        <p:spPr>
          <a:xfrm>
            <a:off x="6097200" y="0"/>
            <a:ext cx="6094800" cy="6858000"/>
          </a:xfrm>
        </p:spPr>
      </p:pic>
    </p:spTree>
    <p:extLst>
      <p:ext uri="{BB962C8B-B14F-4D97-AF65-F5344CB8AC3E}">
        <p14:creationId xmlns:p14="http://schemas.microsoft.com/office/powerpoint/2010/main" val="283655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60DD3-89D5-2277-BFA5-0B67EC9DD2DA}"/>
              </a:ext>
            </a:extLst>
          </p:cNvPr>
          <p:cNvSpPr>
            <a:spLocks noGrp="1"/>
          </p:cNvSpPr>
          <p:nvPr>
            <p:ph type="title"/>
          </p:nvPr>
        </p:nvSpPr>
        <p:spPr>
          <a:xfrm>
            <a:off x="627196" y="728662"/>
            <a:ext cx="10905992" cy="612776"/>
          </a:xfrm>
        </p:spPr>
        <p:txBody>
          <a:bodyPr/>
          <a:lstStyle/>
          <a:p>
            <a:r>
              <a:rPr lang="nb-NO" dirty="0"/>
              <a:t>Du kan lese kvalitetssikra informasjon</a:t>
            </a:r>
          </a:p>
        </p:txBody>
      </p:sp>
      <p:sp>
        <p:nvSpPr>
          <p:cNvPr id="7" name="Plassholder for tekst 6">
            <a:extLst>
              <a:ext uri="{FF2B5EF4-FFF2-40B4-BE49-F238E27FC236}">
                <a16:creationId xmlns:a16="http://schemas.microsoft.com/office/drawing/2014/main" id="{3BA10FDD-A4B6-0DA4-B1A4-69599F0B801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6" name="Bilde 5" descr="Skjermbilde av informasjonsside på Helsenorge om Frikort for helsetjenester">
            <a:extLst>
              <a:ext uri="{FF2B5EF4-FFF2-40B4-BE49-F238E27FC236}">
                <a16:creationId xmlns:a16="http://schemas.microsoft.com/office/drawing/2014/main" id="{A39FF800-918B-09B0-9E39-4BDC8DA8852E}"/>
              </a:ext>
            </a:extLst>
          </p:cNvPr>
          <p:cNvPicPr>
            <a:picLocks noChangeAspect="1"/>
          </p:cNvPicPr>
          <p:nvPr/>
        </p:nvPicPr>
        <p:blipFill>
          <a:blip r:embed="rId3"/>
          <a:stretch>
            <a:fillRect/>
          </a:stretch>
        </p:blipFill>
        <p:spPr>
          <a:xfrm>
            <a:off x="627762" y="1664838"/>
            <a:ext cx="5855574" cy="4530274"/>
          </a:xfrm>
          <a:prstGeom prst="rect">
            <a:avLst/>
          </a:prstGeom>
          <a:ln>
            <a:solidFill>
              <a:schemeClr val="bg1">
                <a:lumMod val="85000"/>
              </a:schemeClr>
            </a:solidFill>
          </a:ln>
        </p:spPr>
      </p:pic>
      <p:pic>
        <p:nvPicPr>
          <p:cNvPr id="8" name="Bilde 7" descr="Skjermbilde av informasjonsside på Helsenorge om Influensa">
            <a:extLst>
              <a:ext uri="{FF2B5EF4-FFF2-40B4-BE49-F238E27FC236}">
                <a16:creationId xmlns:a16="http://schemas.microsoft.com/office/drawing/2014/main" id="{CE55AE00-3916-A9BA-A01F-B49191AA4CEE}"/>
              </a:ext>
            </a:extLst>
          </p:cNvPr>
          <p:cNvPicPr>
            <a:picLocks noChangeAspect="1"/>
          </p:cNvPicPr>
          <p:nvPr/>
        </p:nvPicPr>
        <p:blipFill rotWithShape="1">
          <a:blip r:embed="rId4"/>
          <a:srcRect l="24044" t="21951" r="21993"/>
          <a:stretch/>
        </p:blipFill>
        <p:spPr>
          <a:xfrm>
            <a:off x="6556602" y="1664838"/>
            <a:ext cx="2679105" cy="2710788"/>
          </a:xfrm>
          <a:prstGeom prst="rect">
            <a:avLst/>
          </a:prstGeom>
          <a:ln>
            <a:solidFill>
              <a:schemeClr val="bg1">
                <a:lumMod val="85000"/>
              </a:schemeClr>
            </a:solidFill>
          </a:ln>
        </p:spPr>
      </p:pic>
      <p:pic>
        <p:nvPicPr>
          <p:cNvPr id="10" name="Bilde 9" descr="Skjermbilde av informasjonsside på Helsenorge om Din rett til helsehjelp">
            <a:extLst>
              <a:ext uri="{FF2B5EF4-FFF2-40B4-BE49-F238E27FC236}">
                <a16:creationId xmlns:a16="http://schemas.microsoft.com/office/drawing/2014/main" id="{8A066B24-D9B2-2156-E72F-60F6F7664DB7}"/>
              </a:ext>
            </a:extLst>
          </p:cNvPr>
          <p:cNvPicPr>
            <a:picLocks noChangeAspect="1"/>
          </p:cNvPicPr>
          <p:nvPr/>
        </p:nvPicPr>
        <p:blipFill rotWithShape="1">
          <a:blip r:embed="rId5"/>
          <a:srcRect l="23536" t="24810" r="22377" b="337"/>
          <a:stretch/>
        </p:blipFill>
        <p:spPr>
          <a:xfrm>
            <a:off x="8058316" y="2772352"/>
            <a:ext cx="2354782" cy="2500749"/>
          </a:xfrm>
          <a:prstGeom prst="rect">
            <a:avLst/>
          </a:prstGeom>
          <a:ln>
            <a:solidFill>
              <a:schemeClr val="bg1">
                <a:lumMod val="85000"/>
              </a:schemeClr>
            </a:solidFill>
          </a:ln>
        </p:spPr>
      </p:pic>
      <p:pic>
        <p:nvPicPr>
          <p:cNvPr id="12" name="Bilde 11" descr="Skjermbilde av informasjonsside på Helsenorge om Bestilling av Europeisk helsetrygdkort">
            <a:extLst>
              <a:ext uri="{FF2B5EF4-FFF2-40B4-BE49-F238E27FC236}">
                <a16:creationId xmlns:a16="http://schemas.microsoft.com/office/drawing/2014/main" id="{C8E86AAE-1AF5-047B-2067-74C5602E7011}"/>
              </a:ext>
            </a:extLst>
          </p:cNvPr>
          <p:cNvPicPr>
            <a:picLocks noChangeAspect="1"/>
          </p:cNvPicPr>
          <p:nvPr/>
        </p:nvPicPr>
        <p:blipFill>
          <a:blip r:embed="rId6"/>
          <a:stretch>
            <a:fillRect/>
          </a:stretch>
        </p:blipFill>
        <p:spPr>
          <a:xfrm>
            <a:off x="9185078" y="3993228"/>
            <a:ext cx="2379724" cy="2710788"/>
          </a:xfrm>
          <a:prstGeom prst="rect">
            <a:avLst/>
          </a:prstGeom>
          <a:ln>
            <a:solidFill>
              <a:schemeClr val="bg1">
                <a:lumMod val="85000"/>
              </a:schemeClr>
            </a:solidFill>
          </a:ln>
        </p:spPr>
      </p:pic>
    </p:spTree>
    <p:extLst>
      <p:ext uri="{BB962C8B-B14F-4D97-AF65-F5344CB8AC3E}">
        <p14:creationId xmlns:p14="http://schemas.microsoft.com/office/powerpoint/2010/main" val="233443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3F61B3-05E6-8081-1814-FA51E6B3ED9B}"/>
              </a:ext>
            </a:extLst>
          </p:cNvPr>
          <p:cNvSpPr>
            <a:spLocks noGrp="1"/>
          </p:cNvSpPr>
          <p:nvPr>
            <p:ph type="title"/>
          </p:nvPr>
        </p:nvSpPr>
        <p:spPr>
          <a:xfrm>
            <a:off x="218635" y="-779463"/>
            <a:ext cx="10905992" cy="612776"/>
          </a:xfrm>
        </p:spPr>
        <p:txBody>
          <a:bodyPr/>
          <a:lstStyle/>
          <a:p>
            <a:r>
              <a:rPr lang="nb-NO"/>
              <a:t>Helsenorge framsida si</a:t>
            </a:r>
          </a:p>
        </p:txBody>
      </p:sp>
      <p:pic>
        <p:nvPicPr>
          <p:cNvPr id="8" name="Bilde 7" descr="Skjermbilde av forsiden til helsenorge.no på datamaskinen">
            <a:extLst>
              <a:ext uri="{FF2B5EF4-FFF2-40B4-BE49-F238E27FC236}">
                <a16:creationId xmlns:a16="http://schemas.microsoft.com/office/drawing/2014/main" id="{A3D64292-E04D-776F-F696-14CAF6871D72}"/>
              </a:ext>
            </a:extLst>
          </p:cNvPr>
          <p:cNvPicPr>
            <a:picLocks noChangeAspect="1"/>
          </p:cNvPicPr>
          <p:nvPr/>
        </p:nvPicPr>
        <p:blipFill>
          <a:blip r:embed="rId3"/>
          <a:stretch>
            <a:fillRect/>
          </a:stretch>
        </p:blipFill>
        <p:spPr>
          <a:xfrm>
            <a:off x="634922" y="821108"/>
            <a:ext cx="6985426" cy="6036892"/>
          </a:xfrm>
          <a:prstGeom prst="rect">
            <a:avLst/>
          </a:prstGeom>
          <a:ln>
            <a:solidFill>
              <a:schemeClr val="bg1">
                <a:lumMod val="75000"/>
              </a:schemeClr>
            </a:solidFill>
          </a:ln>
        </p:spPr>
      </p:pic>
      <p:pic>
        <p:nvPicPr>
          <p:cNvPr id="13" name="Bilde 12" descr="Skjermbilde av forsiden til helsenorge.no på mobil">
            <a:extLst>
              <a:ext uri="{FF2B5EF4-FFF2-40B4-BE49-F238E27FC236}">
                <a16:creationId xmlns:a16="http://schemas.microsoft.com/office/drawing/2014/main" id="{096F0C5B-3EC7-EDEE-2909-7BA25A72FEBD}"/>
              </a:ext>
            </a:extLst>
          </p:cNvPr>
          <p:cNvPicPr>
            <a:picLocks noChangeAspect="1"/>
          </p:cNvPicPr>
          <p:nvPr/>
        </p:nvPicPr>
        <p:blipFill>
          <a:blip r:embed="rId4"/>
          <a:stretch>
            <a:fillRect/>
          </a:stretch>
        </p:blipFill>
        <p:spPr>
          <a:xfrm>
            <a:off x="8239466" y="821108"/>
            <a:ext cx="2757947" cy="6036892"/>
          </a:xfrm>
          <a:prstGeom prst="rect">
            <a:avLst/>
          </a:prstGeom>
          <a:ln>
            <a:solidFill>
              <a:schemeClr val="bg1">
                <a:lumMod val="75000"/>
              </a:schemeClr>
            </a:solidFill>
          </a:ln>
        </p:spPr>
      </p:pic>
      <p:sp>
        <p:nvSpPr>
          <p:cNvPr id="3" name="Rektangel 2">
            <a:extLst>
              <a:ext uri="{FF2B5EF4-FFF2-40B4-BE49-F238E27FC236}">
                <a16:creationId xmlns:a16="http://schemas.microsoft.com/office/drawing/2014/main" id="{95340D8B-AF9D-5658-FD10-3DF99A10F313}"/>
              </a:ext>
              <a:ext uri="{C183D7F6-B498-43B3-948B-1728B52AA6E4}">
                <adec:decorative xmlns:adec="http://schemas.microsoft.com/office/drawing/2017/decorative" val="1"/>
              </a:ext>
            </a:extLst>
          </p:cNvPr>
          <p:cNvSpPr/>
          <p:nvPr/>
        </p:nvSpPr>
        <p:spPr>
          <a:xfrm>
            <a:off x="2245503" y="86610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83BE3310-7DC8-F115-9685-39E18F875DDA}"/>
              </a:ext>
              <a:ext uri="{C183D7F6-B498-43B3-948B-1728B52AA6E4}">
                <adec:decorative xmlns:adec="http://schemas.microsoft.com/office/drawing/2017/decorative" val="1"/>
              </a:ext>
            </a:extLst>
          </p:cNvPr>
          <p:cNvSpPr/>
          <p:nvPr/>
        </p:nvSpPr>
        <p:spPr>
          <a:xfrm>
            <a:off x="1409367" y="86610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5A5FCC55-5595-BDA9-EA01-4CA76307BD73}"/>
              </a:ext>
              <a:ext uri="{C183D7F6-B498-43B3-948B-1728B52AA6E4}">
                <adec:decorative xmlns:adec="http://schemas.microsoft.com/office/drawing/2017/decorative" val="1"/>
              </a:ext>
            </a:extLst>
          </p:cNvPr>
          <p:cNvSpPr/>
          <p:nvPr/>
        </p:nvSpPr>
        <p:spPr>
          <a:xfrm>
            <a:off x="9032131" y="825972"/>
            <a:ext cx="454573" cy="46021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kstSylinder 13">
            <a:extLst>
              <a:ext uri="{FF2B5EF4-FFF2-40B4-BE49-F238E27FC236}">
                <a16:creationId xmlns:a16="http://schemas.microsoft.com/office/drawing/2014/main" id="{901749BC-8788-570D-295F-818A82785183}"/>
              </a:ext>
              <a:ext uri="{C183D7F6-B498-43B3-948B-1728B52AA6E4}">
                <adec:decorative xmlns:adec="http://schemas.microsoft.com/office/drawing/2017/decorative" val="1"/>
              </a:ext>
            </a:extLst>
          </p:cNvPr>
          <p:cNvSpPr txBox="1"/>
          <p:nvPr/>
        </p:nvSpPr>
        <p:spPr>
          <a:xfrm>
            <a:off x="341619"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Nettlesar på datamaskina:</a:t>
            </a:r>
          </a:p>
        </p:txBody>
      </p:sp>
      <p:sp>
        <p:nvSpPr>
          <p:cNvPr id="15" name="TekstSylinder 14">
            <a:extLst>
              <a:ext uri="{FF2B5EF4-FFF2-40B4-BE49-F238E27FC236}">
                <a16:creationId xmlns:a16="http://schemas.microsoft.com/office/drawing/2014/main" id="{3242935A-0703-A304-5B60-1069BD4315BB}"/>
              </a:ext>
              <a:ext uri="{C183D7F6-B498-43B3-948B-1728B52AA6E4}">
                <adec:decorative xmlns:adec="http://schemas.microsoft.com/office/drawing/2017/decorative" val="1"/>
              </a:ext>
            </a:extLst>
          </p:cNvPr>
          <p:cNvSpPr txBox="1"/>
          <p:nvPr/>
        </p:nvSpPr>
        <p:spPr>
          <a:xfrm>
            <a:off x="7913651" y="301653"/>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Nettlesar på mobilen:</a:t>
            </a:r>
          </a:p>
        </p:txBody>
      </p:sp>
    </p:spTree>
    <p:extLst>
      <p:ext uri="{BB962C8B-B14F-4D97-AF65-F5344CB8AC3E}">
        <p14:creationId xmlns:p14="http://schemas.microsoft.com/office/powerpoint/2010/main" val="1787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0A55C3-8ECA-C98E-3794-9578B5BA5FAF}"/>
              </a:ext>
            </a:extLst>
          </p:cNvPr>
          <p:cNvSpPr>
            <a:spLocks noGrp="1"/>
          </p:cNvSpPr>
          <p:nvPr>
            <p:ph type="title"/>
          </p:nvPr>
        </p:nvSpPr>
        <p:spPr>
          <a:xfrm>
            <a:off x="627196" y="728662"/>
            <a:ext cx="10905992" cy="612776"/>
          </a:xfrm>
        </p:spPr>
        <p:txBody>
          <a:bodyPr/>
          <a:lstStyle/>
          <a:p>
            <a:r>
              <a:rPr lang="nb-NO" dirty="0"/>
              <a:t>Du kan bruke tenester</a:t>
            </a:r>
          </a:p>
        </p:txBody>
      </p:sp>
      <p:sp>
        <p:nvSpPr>
          <p:cNvPr id="6" name="Plassholder for tekst 5">
            <a:extLst>
              <a:ext uri="{FF2B5EF4-FFF2-40B4-BE49-F238E27FC236}">
                <a16:creationId xmlns:a16="http://schemas.microsoft.com/office/drawing/2014/main" id="{312038F5-216E-FA0D-365F-F9D85DAC8C4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CFD6207-4367-899E-0FD8-2C5990BB1CB2}"/>
              </a:ext>
            </a:extLst>
          </p:cNvPr>
          <p:cNvSpPr>
            <a:spLocks noGrp="1"/>
          </p:cNvSpPr>
          <p:nvPr>
            <p:ph idx="1"/>
          </p:nvPr>
        </p:nvSpPr>
        <p:spPr>
          <a:xfrm>
            <a:off x="627198" y="1916116"/>
            <a:ext cx="10905993" cy="4213222"/>
          </a:xfrm>
        </p:spPr>
        <p:txBody>
          <a:bodyPr/>
          <a:lstStyle/>
          <a:p>
            <a:r>
              <a:rPr lang="nb-NO"/>
              <a:t>Lese meldingar og brev frå helsetenesta</a:t>
            </a:r>
          </a:p>
          <a:p>
            <a:r>
              <a:rPr lang="nb-NO"/>
              <a:t>Sjå og fornye reseptane dine</a:t>
            </a:r>
          </a:p>
          <a:p>
            <a:r>
              <a:rPr lang="nb-NO"/>
              <a:t>Sjå oversikt over avtalane dine med helsetenesta </a:t>
            </a:r>
          </a:p>
          <a:p>
            <a:r>
              <a:rPr lang="nb-NO"/>
              <a:t>Sjå kor mykje som står att før du oppnår frikort</a:t>
            </a:r>
          </a:p>
          <a:p>
            <a:r>
              <a:rPr lang="nb-NO"/>
              <a:t>Byte fastlege</a:t>
            </a:r>
          </a:p>
          <a:p>
            <a:endParaRPr lang="nb-NO"/>
          </a:p>
          <a:p>
            <a:endParaRPr lang="nb-NO"/>
          </a:p>
        </p:txBody>
      </p:sp>
      <p:pic>
        <p:nvPicPr>
          <p:cNvPr id="7" name="Bilde 6" descr="Skjermbilde av knappen for tjenesten Innboks">
            <a:extLst>
              <a:ext uri="{FF2B5EF4-FFF2-40B4-BE49-F238E27FC236}">
                <a16:creationId xmlns:a16="http://schemas.microsoft.com/office/drawing/2014/main" id="{FBE4F3D7-5495-213A-ADE3-E8E668B68EEA}"/>
              </a:ext>
            </a:extLst>
          </p:cNvPr>
          <p:cNvPicPr>
            <a:picLocks noChangeAspect="1"/>
          </p:cNvPicPr>
          <p:nvPr/>
        </p:nvPicPr>
        <p:blipFill>
          <a:blip r:embed="rId3"/>
          <a:stretch>
            <a:fillRect/>
          </a:stretch>
        </p:blipFill>
        <p:spPr>
          <a:xfrm>
            <a:off x="8048237" y="1918936"/>
            <a:ext cx="2305352" cy="2103791"/>
          </a:xfrm>
          <a:prstGeom prst="rect">
            <a:avLst/>
          </a:prstGeom>
          <a:ln>
            <a:solidFill>
              <a:schemeClr val="bg1">
                <a:lumMod val="85000"/>
              </a:schemeClr>
            </a:solidFill>
          </a:ln>
        </p:spPr>
      </p:pic>
      <p:pic>
        <p:nvPicPr>
          <p:cNvPr id="9" name="Bilde 8" descr="Skjermbilde av knappen for tjenesten Resepter">
            <a:extLst>
              <a:ext uri="{FF2B5EF4-FFF2-40B4-BE49-F238E27FC236}">
                <a16:creationId xmlns:a16="http://schemas.microsoft.com/office/drawing/2014/main" id="{CF5AAC1D-CB93-1875-ED91-C128E8480F36}"/>
              </a:ext>
            </a:extLst>
          </p:cNvPr>
          <p:cNvPicPr>
            <a:picLocks noChangeAspect="1"/>
          </p:cNvPicPr>
          <p:nvPr/>
        </p:nvPicPr>
        <p:blipFill rotWithShape="1">
          <a:blip r:embed="rId4"/>
          <a:srcRect t="3550" r="2593"/>
          <a:stretch/>
        </p:blipFill>
        <p:spPr>
          <a:xfrm>
            <a:off x="8048237" y="4280660"/>
            <a:ext cx="2305353" cy="2090947"/>
          </a:xfrm>
          <a:prstGeom prst="rect">
            <a:avLst/>
          </a:prstGeom>
          <a:ln w="6350">
            <a:solidFill>
              <a:schemeClr val="bg1">
                <a:lumMod val="85000"/>
              </a:schemeClr>
            </a:solidFill>
          </a:ln>
        </p:spPr>
      </p:pic>
    </p:spTree>
    <p:extLst>
      <p:ext uri="{BB962C8B-B14F-4D97-AF65-F5344CB8AC3E}">
        <p14:creationId xmlns:p14="http://schemas.microsoft.com/office/powerpoint/2010/main" val="406730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DB27-3E1B-BDCE-21B3-9B77F24C9B3D}"/>
              </a:ext>
            </a:extLst>
          </p:cNvPr>
          <p:cNvSpPr>
            <a:spLocks noGrp="1"/>
          </p:cNvSpPr>
          <p:nvPr>
            <p:ph type="title"/>
          </p:nvPr>
        </p:nvSpPr>
        <p:spPr/>
        <p:txBody>
          <a:bodyPr/>
          <a:lstStyle/>
          <a:p>
            <a:r>
              <a:rPr lang="en-GB"/>
              <a:t>Helsenorge </a:t>
            </a:r>
            <a:r>
              <a:rPr lang="en-GB" err="1"/>
              <a:t>i bruk</a:t>
            </a:r>
            <a:r>
              <a:rPr lang="en-GB"/>
              <a:t> </a:t>
            </a:r>
            <a:endParaRPr lang="en-NO"/>
          </a:p>
        </p:txBody>
      </p:sp>
      <p:sp>
        <p:nvSpPr>
          <p:cNvPr id="3" name="Plassholder for tekst 2">
            <a:extLst>
              <a:ext uri="{FF2B5EF4-FFF2-40B4-BE49-F238E27FC236}">
                <a16:creationId xmlns:a16="http://schemas.microsoft.com/office/drawing/2014/main" id="{25D6AF4D-20B5-9E1A-0509-A6156D2D14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grpSp>
        <p:nvGrpSpPr>
          <p:cNvPr id="38" name="Gruppe 37">
            <a:extLst>
              <a:ext uri="{FF2B5EF4-FFF2-40B4-BE49-F238E27FC236}">
                <a16:creationId xmlns:a16="http://schemas.microsoft.com/office/drawing/2014/main" id="{6374320D-E086-402D-EFB8-1451E97714B6}"/>
              </a:ext>
              <a:ext uri="{C183D7F6-B498-43B3-948B-1728B52AA6E4}">
                <adec:decorative xmlns:adec="http://schemas.microsoft.com/office/drawing/2017/decorative" val="1"/>
              </a:ext>
            </a:extLst>
          </p:cNvPr>
          <p:cNvGrpSpPr/>
          <p:nvPr/>
        </p:nvGrpSpPr>
        <p:grpSpPr>
          <a:xfrm>
            <a:off x="1697527" y="1989706"/>
            <a:ext cx="2268940" cy="2267710"/>
            <a:chOff x="1604791" y="1331277"/>
            <a:chExt cx="2703796" cy="2702330"/>
          </a:xfrm>
        </p:grpSpPr>
        <p:sp>
          <p:nvSpPr>
            <p:cNvPr id="35" name="Ellipse 34">
              <a:extLst>
                <a:ext uri="{FF2B5EF4-FFF2-40B4-BE49-F238E27FC236}">
                  <a16:creationId xmlns:a16="http://schemas.microsoft.com/office/drawing/2014/main" id="{81D27DC7-BB78-C3DF-A68C-B6A3187693E6}"/>
                </a:ext>
                <a:ext uri="{C183D7F6-B498-43B3-948B-1728B52AA6E4}">
                  <adec:decorative xmlns:adec="http://schemas.microsoft.com/office/drawing/2017/decorative" val="1"/>
                </a:ext>
              </a:extLst>
            </p:cNvPr>
            <p:cNvSpPr/>
            <p:nvPr/>
          </p:nvSpPr>
          <p:spPr>
            <a:xfrm>
              <a:off x="1606463" y="1331277"/>
              <a:ext cx="2702123" cy="2702123"/>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fikk 36">
              <a:extLst>
                <a:ext uri="{FF2B5EF4-FFF2-40B4-BE49-F238E27FC236}">
                  <a16:creationId xmlns:a16="http://schemas.microsoft.com/office/drawing/2014/main" id="{E4B831A6-EFFA-0839-132E-818F1DA3F4CF}"/>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04791" y="1921266"/>
              <a:ext cx="2703796" cy="2112341"/>
            </a:xfrm>
            <a:prstGeom prst="rect">
              <a:avLst/>
            </a:prstGeom>
          </p:spPr>
        </p:pic>
      </p:grpSp>
      <p:sp>
        <p:nvSpPr>
          <p:cNvPr id="230" name="Tittel 6">
            <a:extLst>
              <a:ext uri="{FF2B5EF4-FFF2-40B4-BE49-F238E27FC236}">
                <a16:creationId xmlns:a16="http://schemas.microsoft.com/office/drawing/2014/main" id="{B244F010-D762-8AF6-C789-2CFC39B732D1}"/>
              </a:ext>
            </a:extLst>
          </p:cNvPr>
          <p:cNvSpPr txBox="1">
            <a:spLocks/>
          </p:cNvSpPr>
          <p:nvPr/>
        </p:nvSpPr>
        <p:spPr>
          <a:xfrm>
            <a:off x="1697527" y="4673008"/>
            <a:ext cx="2271239" cy="898744"/>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5,5</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millionar registrerte brukarar i 2026</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6" name="Ellipse 5">
            <a:extLst>
              <a:ext uri="{FF2B5EF4-FFF2-40B4-BE49-F238E27FC236}">
                <a16:creationId xmlns:a16="http://schemas.microsoft.com/office/drawing/2014/main" id="{593DE968-9762-A560-6E10-BBF19495CD80}"/>
              </a:ext>
              <a:ext uri="{C183D7F6-B498-43B3-948B-1728B52AA6E4}">
                <adec:decorative xmlns:adec="http://schemas.microsoft.com/office/drawing/2017/decorative" val="1"/>
              </a:ext>
            </a:extLst>
          </p:cNvPr>
          <p:cNvSpPr/>
          <p:nvPr/>
        </p:nvSpPr>
        <p:spPr>
          <a:xfrm>
            <a:off x="4694227" y="1989706"/>
            <a:ext cx="2267536" cy="2267536"/>
          </a:xfrm>
          <a:prstGeom prst="ellipse">
            <a:avLst/>
          </a:prstGeom>
          <a:solidFill>
            <a:srgbClr val="E0F9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phic 13">
            <a:extLst>
              <a:ext uri="{FF2B5EF4-FFF2-40B4-BE49-F238E27FC236}">
                <a16:creationId xmlns:a16="http://schemas.microsoft.com/office/drawing/2014/main" id="{5C88A6D1-8A72-1A6E-458A-5FE200924DE9}"/>
              </a:ext>
              <a:ext uri="{C183D7F6-B498-43B3-948B-1728B52AA6E4}">
                <adec:decorative xmlns:adec="http://schemas.microsoft.com/office/drawing/2017/decorative" val="1"/>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4914" t="-10466" r="-4914" b="15795"/>
          <a:stretch/>
        </p:blipFill>
        <p:spPr>
          <a:xfrm>
            <a:off x="4694227" y="1993821"/>
            <a:ext cx="2267536" cy="2267536"/>
          </a:xfrm>
          <a:prstGeom prst="ellipse">
            <a:avLst/>
          </a:prstGeom>
        </p:spPr>
      </p:pic>
      <p:sp>
        <p:nvSpPr>
          <p:cNvPr id="231" name="Tittel 6">
            <a:extLst>
              <a:ext uri="{FF2B5EF4-FFF2-40B4-BE49-F238E27FC236}">
                <a16:creationId xmlns:a16="http://schemas.microsoft.com/office/drawing/2014/main" id="{747EAB35-222E-1BE4-7567-7528E8BC6AB8}"/>
              </a:ext>
            </a:extLst>
          </p:cNvPr>
          <p:cNvSpPr txBox="1">
            <a:spLocks/>
          </p:cNvSpPr>
          <p:nvPr/>
        </p:nvSpPr>
        <p:spPr>
          <a:xfrm>
            <a:off x="4598883" y="4673008"/>
            <a:ext cx="2362880" cy="1492816"/>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Alle</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regionar i Noreg tilbyr fleire tenester</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10" name="Ellipse 9">
            <a:extLst>
              <a:ext uri="{FF2B5EF4-FFF2-40B4-BE49-F238E27FC236}">
                <a16:creationId xmlns:a16="http://schemas.microsoft.com/office/drawing/2014/main" id="{6101CCCE-C24F-B74E-08EA-101872C615A6}"/>
              </a:ext>
              <a:ext uri="{C183D7F6-B498-43B3-948B-1728B52AA6E4}">
                <adec:decorative xmlns:adec="http://schemas.microsoft.com/office/drawing/2017/decorative" val="1"/>
              </a:ext>
            </a:extLst>
          </p:cNvPr>
          <p:cNvSpPr/>
          <p:nvPr/>
        </p:nvSpPr>
        <p:spPr>
          <a:xfrm>
            <a:off x="7689525" y="1989706"/>
            <a:ext cx="2267536" cy="2267536"/>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5" name="Graphic 8">
            <a:extLst>
              <a:ext uri="{FF2B5EF4-FFF2-40B4-BE49-F238E27FC236}">
                <a16:creationId xmlns:a16="http://schemas.microsoft.com/office/drawing/2014/main" id="{217ACC47-905F-AB59-616F-DF1AD180A39D}"/>
              </a:ext>
              <a:ext uri="{C183D7F6-B498-43B3-948B-1728B52AA6E4}">
                <adec:decorative xmlns:adec="http://schemas.microsoft.com/office/drawing/2017/decorative" val="1"/>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745" t="-8276" r="3602" b="-14222"/>
          <a:stretch/>
        </p:blipFill>
        <p:spPr>
          <a:xfrm>
            <a:off x="7689525" y="1989706"/>
            <a:ext cx="2267536" cy="2267536"/>
          </a:xfrm>
          <a:prstGeom prst="ellipse">
            <a:avLst/>
          </a:prstGeom>
        </p:spPr>
      </p:pic>
      <p:sp>
        <p:nvSpPr>
          <p:cNvPr id="232" name="Tittel 6">
            <a:extLst>
              <a:ext uri="{FF2B5EF4-FFF2-40B4-BE49-F238E27FC236}">
                <a16:creationId xmlns:a16="http://schemas.microsoft.com/office/drawing/2014/main" id="{092C7EF1-31F7-B69E-FCE3-69026A477EBA}"/>
              </a:ext>
            </a:extLst>
          </p:cNvPr>
          <p:cNvSpPr txBox="1">
            <a:spLocks/>
          </p:cNvSpPr>
          <p:nvPr/>
        </p:nvSpPr>
        <p:spPr>
          <a:xfrm>
            <a:off x="7511851" y="4673008"/>
            <a:ext cx="2753360" cy="1492816"/>
          </a:xfrm>
          <a:prstGeom prst="rect">
            <a:avLst/>
          </a:prstGeom>
        </p:spPr>
        <p:txBody>
          <a:bodyPr lIns="0" tIns="0" rIns="0" bIns="0" anchor="t"/>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b-NO" sz="2000" dirty="0">
                <a:solidFill>
                  <a:srgbClr val="000000"/>
                </a:solidFill>
                <a:latin typeface="Arial"/>
              </a:rPr>
              <a:t>Over </a:t>
            </a:r>
            <a:r>
              <a:rPr lang="nb-NO" dirty="0">
                <a:solidFill>
                  <a:srgbClr val="000000"/>
                </a:solidFill>
                <a:latin typeface="Arial"/>
              </a:rPr>
              <a:t>95 %</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av fastlegane tilbyr tenester på Helsenorge</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94289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6" grpId="0" animBg="1"/>
      <p:bldP spid="231" grpId="0"/>
      <p:bldP spid="10" grpId="0" animBg="1"/>
      <p:bldP spid="2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98E97A-193F-6653-4F00-94B6C50B32BD}"/>
              </a:ext>
            </a:extLst>
          </p:cNvPr>
          <p:cNvSpPr>
            <a:spLocks noGrp="1"/>
          </p:cNvSpPr>
          <p:nvPr>
            <p:ph type="title"/>
          </p:nvPr>
        </p:nvSpPr>
        <p:spPr>
          <a:xfrm>
            <a:off x="627196" y="728662"/>
            <a:ext cx="10905992" cy="612776"/>
          </a:xfrm>
        </p:spPr>
        <p:txBody>
          <a:bodyPr/>
          <a:lstStyle/>
          <a:p>
            <a:r>
              <a:rPr lang="nb-NO"/>
              <a:t>Få hjelp med Helsenorge</a:t>
            </a:r>
          </a:p>
        </p:txBody>
      </p:sp>
      <p:sp>
        <p:nvSpPr>
          <p:cNvPr id="9" name="Plassholder for tekst 8">
            <a:extLst>
              <a:ext uri="{FF2B5EF4-FFF2-40B4-BE49-F238E27FC236}">
                <a16:creationId xmlns:a16="http://schemas.microsoft.com/office/drawing/2014/main" id="{30DE1442-9B0D-CC56-8F58-83376E60E1A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45770386-79A9-497D-6C56-C2BAA1E829E0}"/>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Om du ønsker hjelp kan du ringe Rettleiing Helsenorge:</a:t>
            </a:r>
          </a:p>
        </p:txBody>
      </p:sp>
      <p:sp>
        <p:nvSpPr>
          <p:cNvPr id="5" name="TekstSylinder 4">
            <a:extLst>
              <a:ext uri="{FF2B5EF4-FFF2-40B4-BE49-F238E27FC236}">
                <a16:creationId xmlns:a16="http://schemas.microsoft.com/office/drawing/2014/main" id="{B62ED6CC-99D6-5B0F-6383-AA2552267A40}"/>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EB857168-655E-4BA3-1856-7BBE5D132D87}"/>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Ope kvardagar mellom 08:00-15:30</a:t>
            </a:r>
          </a:p>
        </p:txBody>
      </p:sp>
      <p:pic>
        <p:nvPicPr>
          <p:cNvPr id="8" name="Grafikk 7">
            <a:extLst>
              <a:ext uri="{FF2B5EF4-FFF2-40B4-BE49-F238E27FC236}">
                <a16:creationId xmlns:a16="http://schemas.microsoft.com/office/drawing/2014/main" id="{8235FB28-C18C-AD1A-11D4-EBCDF5C1FC3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141110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A92FC03-ECFB-08A6-8BD1-920A8009595E}"/>
              </a:ext>
            </a:extLst>
          </p:cNvPr>
          <p:cNvSpPr>
            <a:spLocks noGrp="1"/>
          </p:cNvSpPr>
          <p:nvPr>
            <p:ph type="body" sz="quarter" idx="13"/>
          </p:nvPr>
        </p:nvSpPr>
        <p:spPr/>
        <p:txBody>
          <a:bodyPr/>
          <a:lstStyle/>
          <a:p>
            <a:r>
              <a:rPr lang="nb-NO"/>
              <a:t>2</a:t>
            </a:r>
          </a:p>
        </p:txBody>
      </p:sp>
      <p:sp>
        <p:nvSpPr>
          <p:cNvPr id="3" name="Tittel 2">
            <a:extLst>
              <a:ext uri="{FF2B5EF4-FFF2-40B4-BE49-F238E27FC236}">
                <a16:creationId xmlns:a16="http://schemas.microsoft.com/office/drawing/2014/main" id="{E12CE62B-973F-AD5E-6A73-DA97B397C9FE}"/>
              </a:ext>
            </a:extLst>
          </p:cNvPr>
          <p:cNvSpPr>
            <a:spLocks noGrp="1"/>
          </p:cNvSpPr>
          <p:nvPr>
            <p:ph type="title"/>
          </p:nvPr>
        </p:nvSpPr>
        <p:spPr/>
        <p:txBody>
          <a:bodyPr/>
          <a:lstStyle/>
          <a:p>
            <a:r>
              <a:rPr lang="nb-NO" dirty="0"/>
              <a:t>Korleis logge inn på Helsenorge</a:t>
            </a:r>
          </a:p>
        </p:txBody>
      </p:sp>
    </p:spTree>
    <p:extLst>
      <p:ext uri="{BB962C8B-B14F-4D97-AF65-F5344CB8AC3E}">
        <p14:creationId xmlns:p14="http://schemas.microsoft.com/office/powerpoint/2010/main" val="14248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D3FC3-A132-E242-2414-2A2354C6F526}"/>
              </a:ext>
            </a:extLst>
          </p:cNvPr>
          <p:cNvSpPr>
            <a:spLocks noGrp="1"/>
          </p:cNvSpPr>
          <p:nvPr>
            <p:ph type="title"/>
          </p:nvPr>
        </p:nvSpPr>
        <p:spPr>
          <a:xfrm>
            <a:off x="627196" y="728662"/>
            <a:ext cx="10905992" cy="612776"/>
          </a:xfrm>
        </p:spPr>
        <p:txBody>
          <a:bodyPr/>
          <a:lstStyle/>
          <a:p>
            <a:r>
              <a:rPr lang="nb-NO" dirty="0"/>
              <a:t>Første gong du loggar inn på Helsenorge treng du:</a:t>
            </a:r>
          </a:p>
        </p:txBody>
      </p:sp>
      <p:sp>
        <p:nvSpPr>
          <p:cNvPr id="17" name="Plassholder for tekst 16">
            <a:extLst>
              <a:ext uri="{FF2B5EF4-FFF2-40B4-BE49-F238E27FC236}">
                <a16:creationId xmlns:a16="http://schemas.microsoft.com/office/drawing/2014/main" id="{53CB8889-D87F-071C-1654-6543CE41BB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4" name="Grafikk 3">
            <a:extLst>
              <a:ext uri="{FF2B5EF4-FFF2-40B4-BE49-F238E27FC236}">
                <a16:creationId xmlns:a16="http://schemas.microsoft.com/office/drawing/2014/main" id="{C4FA83BA-F49D-BD98-8628-C2EAECF1D250}"/>
              </a:ext>
              <a:ext uri="{C183D7F6-B498-43B3-948B-1728B52AA6E4}">
                <adec:decorative xmlns:adec="http://schemas.microsoft.com/office/drawing/2017/decorative" val="1"/>
              </a:ext>
            </a:extLst>
          </p:cNvPr>
          <p:cNvPicPr>
            <a:picLocks noChangeAspect="1"/>
          </p:cNvPicPr>
          <p:nvPr/>
        </p:nvPicPr>
        <p:blipFill>
          <a:blip>
            <a:duotone>
              <a:prstClr val="black"/>
              <a:srgbClr val="188097">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888" y="2746511"/>
            <a:ext cx="2539794" cy="2539794"/>
          </a:xfrm>
          <a:prstGeom prst="rect">
            <a:avLst/>
          </a:prstGeom>
        </p:spPr>
      </p:pic>
      <p:pic>
        <p:nvPicPr>
          <p:cNvPr id="5" name="Bilde 4">
            <a:extLst>
              <a:ext uri="{FF2B5EF4-FFF2-40B4-BE49-F238E27FC236}">
                <a16:creationId xmlns:a16="http://schemas.microsoft.com/office/drawing/2014/main" id="{D8ABC34A-81FA-D8B6-4972-0CDECE335D6A}"/>
              </a:ext>
              <a:ext uri="{C183D7F6-B498-43B3-948B-1728B52AA6E4}">
                <adec:decorative xmlns:adec="http://schemas.microsoft.com/office/drawing/2017/decorative" val="1"/>
              </a:ext>
            </a:extLst>
          </p:cNvPr>
          <p:cNvPicPr>
            <a:picLocks noChangeAspect="1"/>
          </p:cNvPicPr>
          <p:nvPr/>
        </p:nvPicPr>
        <p:blipFill>
          <a:blip r:embed="rId4">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6426958" y="3500160"/>
            <a:ext cx="1072190" cy="1072190"/>
          </a:xfrm>
          <a:prstGeom prst="rect">
            <a:avLst/>
          </a:prstGeom>
        </p:spPr>
      </p:pic>
      <p:pic>
        <p:nvPicPr>
          <p:cNvPr id="6" name="Bilde 5">
            <a:extLst>
              <a:ext uri="{FF2B5EF4-FFF2-40B4-BE49-F238E27FC236}">
                <a16:creationId xmlns:a16="http://schemas.microsoft.com/office/drawing/2014/main" id="{36D531B7-30BA-96CF-D766-367A400659FB}"/>
              </a:ext>
              <a:ext uri="{C183D7F6-B498-43B3-948B-1728B52AA6E4}">
                <adec:decorative xmlns:adec="http://schemas.microsoft.com/office/drawing/2017/decorative" val="1"/>
              </a:ext>
            </a:extLst>
          </p:cNvPr>
          <p:cNvPicPr>
            <a:picLocks noChangeAspect="1"/>
          </p:cNvPicPr>
          <p:nvPr/>
        </p:nvPicPr>
        <p:blipFill>
          <a:blip r:embed="rId5">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3869330" y="3362029"/>
            <a:ext cx="1324460" cy="1324460"/>
          </a:xfrm>
          <a:prstGeom prst="rect">
            <a:avLst/>
          </a:prstGeom>
        </p:spPr>
      </p:pic>
      <p:sp>
        <p:nvSpPr>
          <p:cNvPr id="8" name="TekstSylinder 7">
            <a:extLst>
              <a:ext uri="{FF2B5EF4-FFF2-40B4-BE49-F238E27FC236}">
                <a16:creationId xmlns:a16="http://schemas.microsoft.com/office/drawing/2014/main" id="{C7DA3FDF-2431-8AF9-71E6-ABD0648EC3F4}"/>
              </a:ext>
            </a:extLst>
          </p:cNvPr>
          <p:cNvSpPr txBox="1"/>
          <p:nvPr/>
        </p:nvSpPr>
        <p:spPr>
          <a:xfrm>
            <a:off x="48408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Datamaskin</a:t>
            </a:r>
            <a:br>
              <a:rPr kumimoji="0" lang="nb-NO" sz="3200" b="1" i="0" u="none" strike="noStrike" kern="1200" cap="none" spc="0" normalizeH="0" baseline="0" noProof="0" dirty="0">
                <a:ln>
                  <a:noFill/>
                </a:ln>
                <a:effectLst/>
                <a:uLnTx/>
                <a:uFillTx/>
                <a:latin typeface="Arial" panose="020B0604020202020204"/>
                <a:ea typeface="+mn-ea"/>
                <a:cs typeface="+mn-cs"/>
              </a:rPr>
            </a:br>
            <a:r>
              <a:rPr kumimoji="0" lang="nb-NO" sz="3200" b="1" i="0" u="none" strike="noStrike" kern="1200" cap="none" spc="0" normalizeH="0" baseline="0" noProof="0" dirty="0">
                <a:ln>
                  <a:noFill/>
                </a:ln>
                <a:effectLst/>
                <a:uLnTx/>
                <a:uFillTx/>
                <a:latin typeface="Arial" panose="020B0604020202020204"/>
                <a:ea typeface="+mn-ea"/>
                <a:cs typeface="+mn-cs"/>
              </a:rPr>
              <a:t>(PC)</a:t>
            </a:r>
          </a:p>
        </p:txBody>
      </p:sp>
      <p:sp>
        <p:nvSpPr>
          <p:cNvPr id="12" name="TekstSylinder 11">
            <a:extLst>
              <a:ext uri="{FF2B5EF4-FFF2-40B4-BE49-F238E27FC236}">
                <a16:creationId xmlns:a16="http://schemas.microsoft.com/office/drawing/2014/main" id="{7EBFCE7C-200E-0F8D-EF50-D9E7B3EC5FD0}"/>
              </a:ext>
            </a:extLst>
          </p:cNvPr>
          <p:cNvSpPr txBox="1"/>
          <p:nvPr/>
        </p:nvSpPr>
        <p:spPr>
          <a:xfrm>
            <a:off x="3137678" y="3829907"/>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9" name="TekstSylinder 8">
            <a:extLst>
              <a:ext uri="{FF2B5EF4-FFF2-40B4-BE49-F238E27FC236}">
                <a16:creationId xmlns:a16="http://schemas.microsoft.com/office/drawing/2014/main" id="{2B456CF9-7D03-3D49-06FB-9F9B3211A0B0}"/>
              </a:ext>
            </a:extLst>
          </p:cNvPr>
          <p:cNvSpPr txBox="1"/>
          <p:nvPr/>
        </p:nvSpPr>
        <p:spPr>
          <a:xfrm>
            <a:off x="3121860"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Nettbrett</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a:t>
            </a:r>
            <a:r>
              <a:rPr kumimoji="0" lang="nb-NO" sz="3200" b="1" i="0" u="none" strike="noStrike" kern="1200" cap="none" spc="0" normalizeH="0" baseline="0" noProof="0" err="1">
                <a:ln>
                  <a:noFill/>
                </a:ln>
                <a:effectLst/>
                <a:uLnTx/>
                <a:uFillTx/>
                <a:latin typeface="Arial" panose="020B0604020202020204"/>
                <a:ea typeface="+mn-ea"/>
                <a:cs typeface="+mn-cs"/>
              </a:rPr>
              <a:t>iPad</a:t>
            </a:r>
            <a:r>
              <a:rPr kumimoji="0" lang="nb-NO" sz="3200" b="1" i="0" u="none" strike="noStrike" kern="1200" cap="none" spc="0" normalizeH="0" baseline="0" noProof="0">
                <a:ln>
                  <a:noFill/>
                </a:ln>
                <a:effectLst/>
                <a:uLnTx/>
                <a:uFillTx/>
                <a:latin typeface="Arial" panose="020B0604020202020204"/>
                <a:ea typeface="+mn-ea"/>
                <a:cs typeface="+mn-cs"/>
              </a:rPr>
              <a:t>)</a:t>
            </a:r>
          </a:p>
        </p:txBody>
      </p:sp>
      <p:sp>
        <p:nvSpPr>
          <p:cNvPr id="13" name="TekstSylinder 12">
            <a:extLst>
              <a:ext uri="{FF2B5EF4-FFF2-40B4-BE49-F238E27FC236}">
                <a16:creationId xmlns:a16="http://schemas.microsoft.com/office/drawing/2014/main" id="{28D2A4F9-080C-2505-E4F7-118CD5097182}"/>
              </a:ext>
            </a:extLst>
          </p:cNvPr>
          <p:cNvSpPr txBox="1"/>
          <p:nvPr/>
        </p:nvSpPr>
        <p:spPr>
          <a:xfrm>
            <a:off x="5458842" y="3824204"/>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10" name="TekstSylinder 9">
            <a:extLst>
              <a:ext uri="{FF2B5EF4-FFF2-40B4-BE49-F238E27FC236}">
                <a16:creationId xmlns:a16="http://schemas.microsoft.com/office/drawing/2014/main" id="{ED42F3A3-6768-4547-2CF3-527CF6B162CB}"/>
              </a:ext>
            </a:extLst>
          </p:cNvPr>
          <p:cNvSpPr txBox="1"/>
          <p:nvPr/>
        </p:nvSpPr>
        <p:spPr>
          <a:xfrm>
            <a:off x="555762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Smarttelefon</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(mobil)</a:t>
            </a:r>
          </a:p>
        </p:txBody>
      </p:sp>
      <p:sp>
        <p:nvSpPr>
          <p:cNvPr id="14" name="TekstSylinder 13" descr="Pluss">
            <a:extLst>
              <a:ext uri="{FF2B5EF4-FFF2-40B4-BE49-F238E27FC236}">
                <a16:creationId xmlns:a16="http://schemas.microsoft.com/office/drawing/2014/main" id="{C6729DCF-C81C-D35D-CF7E-5F29DF22D44D}"/>
              </a:ext>
              <a:ext uri="{C183D7F6-B498-43B3-948B-1728B52AA6E4}">
                <adec:decorative xmlns:adec="http://schemas.microsoft.com/office/drawing/2017/decorative" val="0"/>
              </a:ext>
            </a:extLst>
          </p:cNvPr>
          <p:cNvSpPr txBox="1"/>
          <p:nvPr/>
        </p:nvSpPr>
        <p:spPr>
          <a:xfrm>
            <a:off x="8109694" y="2500765"/>
            <a:ext cx="751434"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600" b="1" i="0" u="none" strike="noStrike" kern="1200" cap="none" spc="0" normalizeH="0" baseline="0" noProof="0" dirty="0">
                <a:ln>
                  <a:noFill/>
                </a:ln>
                <a:solidFill>
                  <a:srgbClr val="247360"/>
                </a:solidFill>
                <a:effectLst/>
                <a:uLnTx/>
                <a:uFillTx/>
                <a:latin typeface="Corbel" panose="020B0503020204020204"/>
                <a:ea typeface="+mn-ea"/>
                <a:cs typeface="+mn-cs"/>
              </a:rPr>
              <a:t>+</a:t>
            </a:r>
          </a:p>
        </p:txBody>
      </p:sp>
      <p:sp>
        <p:nvSpPr>
          <p:cNvPr id="15" name="TekstSylinder 14">
            <a:extLst>
              <a:ext uri="{FF2B5EF4-FFF2-40B4-BE49-F238E27FC236}">
                <a16:creationId xmlns:a16="http://schemas.microsoft.com/office/drawing/2014/main" id="{50655F45-208D-7844-1051-2B9A8CBB6DE9}"/>
              </a:ext>
            </a:extLst>
          </p:cNvPr>
          <p:cNvSpPr txBox="1"/>
          <p:nvPr/>
        </p:nvSpPr>
        <p:spPr>
          <a:xfrm>
            <a:off x="9019553" y="2007551"/>
            <a:ext cx="277746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Elektronisk ID</a:t>
            </a:r>
          </a:p>
        </p:txBody>
      </p:sp>
      <p:sp>
        <p:nvSpPr>
          <p:cNvPr id="11" name="TekstSylinder 10">
            <a:extLst>
              <a:ext uri="{FF2B5EF4-FFF2-40B4-BE49-F238E27FC236}">
                <a16:creationId xmlns:a16="http://schemas.microsoft.com/office/drawing/2014/main" id="{C6F10E18-B2C5-F890-0298-DA70C35DA2F8}"/>
              </a:ext>
            </a:extLst>
          </p:cNvPr>
          <p:cNvSpPr txBox="1"/>
          <p:nvPr/>
        </p:nvSpPr>
        <p:spPr>
          <a:xfrm>
            <a:off x="8977619" y="3330627"/>
            <a:ext cx="2819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-app</a:t>
            </a:r>
          </a:p>
        </p:txBody>
      </p:sp>
      <p:sp>
        <p:nvSpPr>
          <p:cNvPr id="18" name="TekstSylinder 17">
            <a:extLst>
              <a:ext uri="{FF2B5EF4-FFF2-40B4-BE49-F238E27FC236}">
                <a16:creationId xmlns:a16="http://schemas.microsoft.com/office/drawing/2014/main" id="{CA3CFD3F-61CA-C7F1-15CD-BE2E55396D17}"/>
              </a:ext>
            </a:extLst>
          </p:cNvPr>
          <p:cNvSpPr txBox="1"/>
          <p:nvPr/>
        </p:nvSpPr>
        <p:spPr>
          <a:xfrm>
            <a:off x="9999999" y="4052255"/>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2C2C2C"/>
                </a:solidFill>
                <a:effectLst/>
                <a:uLnTx/>
                <a:uFillTx/>
                <a:latin typeface="Arial" panose="020B0604020202020204"/>
                <a:ea typeface="+mn-ea"/>
                <a:cs typeface="+mn-cs"/>
              </a:rPr>
              <a:t>eller</a:t>
            </a:r>
          </a:p>
        </p:txBody>
      </p:sp>
      <p:sp>
        <p:nvSpPr>
          <p:cNvPr id="16" name="TekstSylinder 15">
            <a:extLst>
              <a:ext uri="{FF2B5EF4-FFF2-40B4-BE49-F238E27FC236}">
                <a16:creationId xmlns:a16="http://schemas.microsoft.com/office/drawing/2014/main" id="{287BF2B3-A8C1-BDE5-534B-1AA5DE9E5FEA}"/>
              </a:ext>
            </a:extLst>
          </p:cNvPr>
          <p:cNvSpPr txBox="1"/>
          <p:nvPr/>
        </p:nvSpPr>
        <p:spPr>
          <a:xfrm>
            <a:off x="8977619" y="4621555"/>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med kodebrikke</a:t>
            </a:r>
          </a:p>
        </p:txBody>
      </p:sp>
    </p:spTree>
    <p:extLst>
      <p:ext uri="{BB962C8B-B14F-4D97-AF65-F5344CB8AC3E}">
        <p14:creationId xmlns:p14="http://schemas.microsoft.com/office/powerpoint/2010/main" val="263418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P spid="13" grpId="0"/>
      <p:bldP spid="10" grpId="0"/>
      <p:bldP spid="14" grpId="0"/>
      <p:bldP spid="15" grpId="0"/>
      <p:bldP spid="11" grpId="0"/>
      <p:bldP spid="1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124D8-0B8D-315B-6F38-A1CCEE463C5D}"/>
              </a:ext>
            </a:extLst>
          </p:cNvPr>
          <p:cNvSpPr>
            <a:spLocks noGrp="1"/>
          </p:cNvSpPr>
          <p:nvPr>
            <p:ph type="title"/>
          </p:nvPr>
        </p:nvSpPr>
        <p:spPr>
          <a:xfrm>
            <a:off x="627196" y="728662"/>
            <a:ext cx="10905992" cy="612776"/>
          </a:xfrm>
        </p:spPr>
        <p:txBody>
          <a:bodyPr/>
          <a:lstStyle/>
          <a:p>
            <a:r>
              <a:rPr lang="nb-NO" dirty="0"/>
              <a:t>Logge inn på Helsenorge steg-for-steg</a:t>
            </a:r>
          </a:p>
        </p:txBody>
      </p:sp>
      <p:sp>
        <p:nvSpPr>
          <p:cNvPr id="7" name="Plassholder for tekst 6">
            <a:extLst>
              <a:ext uri="{FF2B5EF4-FFF2-40B4-BE49-F238E27FC236}">
                <a16:creationId xmlns:a16="http://schemas.microsoft.com/office/drawing/2014/main" id="{1A4CD8EC-1A39-ED6F-5C47-44D836B75A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8CAFC61E-2345-6C50-64E9-D66EDECAFA64}"/>
              </a:ext>
            </a:extLst>
          </p:cNvPr>
          <p:cNvSpPr>
            <a:spLocks noGrp="1"/>
          </p:cNvSpPr>
          <p:nvPr>
            <p:ph idx="1"/>
          </p:nvPr>
        </p:nvSpPr>
        <p:spPr>
          <a:xfrm>
            <a:off x="627198" y="1916116"/>
            <a:ext cx="10905993" cy="4213222"/>
          </a:xfrm>
        </p:spPr>
        <p:txBody>
          <a:bodyPr/>
          <a:lstStyle/>
          <a:p>
            <a:pPr marL="457189" indent="-457200">
              <a:buClr>
                <a:srgbClr val="015945"/>
              </a:buClr>
              <a:buFont typeface="+mj-lt"/>
              <a:buAutoNum type="arabicPeriod"/>
            </a:pPr>
            <a:r>
              <a:rPr lang="nb-NO" dirty="0" err="1"/>
              <a:t>Opne</a:t>
            </a:r>
            <a:r>
              <a:rPr lang="nb-NO" dirty="0"/>
              <a:t> ein nettlesar, som til dømes Chrome, Safari, </a:t>
            </a:r>
            <a:r>
              <a:rPr lang="nb-NO" dirty="0" err="1"/>
              <a:t>Firefox</a:t>
            </a:r>
            <a:r>
              <a:rPr lang="nb-NO" dirty="0"/>
              <a:t> eller Edge</a:t>
            </a:r>
          </a:p>
          <a:p>
            <a:pPr marL="457189" indent="-457200">
              <a:buClr>
                <a:srgbClr val="015945"/>
              </a:buClr>
              <a:buFont typeface="+mj-lt"/>
              <a:buAutoNum type="arabicPeriod"/>
            </a:pPr>
            <a:r>
              <a:rPr lang="nb-NO" dirty="0"/>
              <a:t>Trykk på feltet øvst i nettlesaren og skriv Helsenorge.no</a:t>
            </a:r>
          </a:p>
          <a:p>
            <a:pPr marL="457189" indent="-457200">
              <a:buClr>
                <a:srgbClr val="015945"/>
              </a:buClr>
              <a:buFont typeface="+mj-lt"/>
              <a:buAutoNum type="arabicPeriod"/>
            </a:pPr>
            <a:r>
              <a:rPr lang="nb-NO" dirty="0"/>
              <a:t>Trykk Gå eller Enter på tastaturet</a:t>
            </a:r>
          </a:p>
          <a:p>
            <a:pPr marL="457189" indent="-457200">
              <a:buClr>
                <a:srgbClr val="015945"/>
              </a:buClr>
              <a:buFont typeface="+mj-lt"/>
              <a:buAutoNum type="arabicPeriod"/>
            </a:pPr>
            <a:r>
              <a:rPr lang="nb-NO" dirty="0"/>
              <a:t>På framsida til Helsenorge: trykk på knappen «Logg inn»</a:t>
            </a:r>
          </a:p>
          <a:p>
            <a:pPr marL="457189" indent="-457200">
              <a:buClr>
                <a:srgbClr val="015945"/>
              </a:buClr>
              <a:buFont typeface="+mj-lt"/>
              <a:buAutoNum type="arabicPeriod"/>
            </a:pPr>
            <a:r>
              <a:rPr lang="nb-NO" dirty="0"/>
              <a:t>Trykk på det alternativet for elektronisk ID som du kjenner til, til dømes </a:t>
            </a:r>
            <a:r>
              <a:rPr lang="nb-NO" dirty="0" err="1"/>
              <a:t>BankID</a:t>
            </a:r>
            <a:endParaRPr lang="nb-NO" dirty="0"/>
          </a:p>
          <a:p>
            <a:pPr marL="457189" indent="-457200">
              <a:buClr>
                <a:srgbClr val="015945"/>
              </a:buClr>
              <a:buFont typeface="+mj-lt"/>
              <a:buAutoNum type="arabicPeriod"/>
            </a:pPr>
            <a:r>
              <a:rPr lang="nb-NO" dirty="0"/>
              <a:t>Følg instruksjonane som du får på skjermen for å kome vidare</a:t>
            </a:r>
          </a:p>
          <a:p>
            <a:pPr marL="457189" indent="-457200">
              <a:buClr>
                <a:srgbClr val="015945"/>
              </a:buClr>
              <a:buFont typeface="+mj-lt"/>
              <a:buAutoNum type="arabicPeriod"/>
            </a:pPr>
            <a:r>
              <a:rPr lang="nb-NO" dirty="0"/>
              <a:t>Når du ser namnet ditt på Helsenorge, så er du logga inn</a:t>
            </a:r>
          </a:p>
          <a:p>
            <a:pPr marL="457189" indent="-457200">
              <a:buClr>
                <a:srgbClr val="015945"/>
              </a:buClr>
              <a:buFont typeface="+mj-lt"/>
              <a:buAutoNum type="arabicPeriod"/>
            </a:pPr>
            <a:endParaRPr lang="nb-NO" dirty="0"/>
          </a:p>
          <a:p>
            <a:pPr marL="457189" indent="-457200">
              <a:buClr>
                <a:srgbClr val="015945"/>
              </a:buClr>
              <a:buFont typeface="+mj-lt"/>
              <a:buAutoNum type="arabicPeriod"/>
            </a:pPr>
            <a:endParaRPr lang="nb-NO" dirty="0"/>
          </a:p>
        </p:txBody>
      </p:sp>
    </p:spTree>
    <p:extLst>
      <p:ext uri="{BB962C8B-B14F-4D97-AF65-F5344CB8AC3E}">
        <p14:creationId xmlns:p14="http://schemas.microsoft.com/office/powerpoint/2010/main" val="71005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A7CDCB-23A5-C240-6008-29D27720B18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A1E7B89-0548-EEFA-16D0-FE00171CAA31}"/>
              </a:ext>
            </a:extLst>
          </p:cNvPr>
          <p:cNvSpPr>
            <a:spLocks noGrp="1"/>
          </p:cNvSpPr>
          <p:nvPr>
            <p:ph type="title"/>
          </p:nvPr>
        </p:nvSpPr>
        <p:spPr>
          <a:xfrm>
            <a:off x="131896" y="-971423"/>
            <a:ext cx="5040000" cy="938385"/>
          </a:xfrm>
        </p:spPr>
        <p:txBody>
          <a:bodyPr/>
          <a:lstStyle/>
          <a:p>
            <a:r>
              <a:rPr lang="nb-NO" dirty="0"/>
              <a:t>Logge inn – Steg 1 til 3</a:t>
            </a:r>
          </a:p>
        </p:txBody>
      </p:sp>
      <p:grpSp>
        <p:nvGrpSpPr>
          <p:cNvPr id="8" name="Gruppe 7" descr="Datamaskin med en nettleser åpen">
            <a:extLst>
              <a:ext uri="{FF2B5EF4-FFF2-40B4-BE49-F238E27FC236}">
                <a16:creationId xmlns:a16="http://schemas.microsoft.com/office/drawing/2014/main" id="{F3659889-1080-02C5-A89B-E352E47F2F0C}"/>
              </a:ext>
            </a:extLst>
          </p:cNvPr>
          <p:cNvGrpSpPr/>
          <p:nvPr/>
        </p:nvGrpSpPr>
        <p:grpSpPr>
          <a:xfrm>
            <a:off x="619127" y="2568153"/>
            <a:ext cx="6845902" cy="4289847"/>
            <a:chOff x="9291500" y="3486705"/>
            <a:chExt cx="5390721" cy="3256140"/>
          </a:xfrm>
        </p:grpSpPr>
        <p:pic>
          <p:nvPicPr>
            <p:cNvPr id="9" name="Picture 4" descr="Google Chrome - Download the Fast, Secure Browser from Google">
              <a:extLst>
                <a:ext uri="{FF2B5EF4-FFF2-40B4-BE49-F238E27FC236}">
                  <a16:creationId xmlns:a16="http://schemas.microsoft.com/office/drawing/2014/main" id="{4031DD96-258F-E46F-1B5C-38AF673FB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500" y="3486705"/>
              <a:ext cx="5390721" cy="3256140"/>
            </a:xfrm>
            <a:prstGeom prst="rect">
              <a:avLst/>
            </a:prstGeom>
            <a:solidFill>
              <a:schemeClr val="bg1"/>
            </a:solidFill>
          </p:spPr>
        </p:pic>
        <p:sp>
          <p:nvSpPr>
            <p:cNvPr id="10" name="Rektangel 9">
              <a:extLst>
                <a:ext uri="{FF2B5EF4-FFF2-40B4-BE49-F238E27FC236}">
                  <a16:creationId xmlns:a16="http://schemas.microsoft.com/office/drawing/2014/main" id="{CCB90FE8-629B-D794-F114-7C3DB922C94E}"/>
                </a:ext>
              </a:extLst>
            </p:cNvPr>
            <p:cNvSpPr/>
            <p:nvPr/>
          </p:nvSpPr>
          <p:spPr>
            <a:xfrm>
              <a:off x="10815438" y="4218962"/>
              <a:ext cx="2685725" cy="1972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2" descr="Mobil med en nettleser åpen">
            <a:extLst>
              <a:ext uri="{FF2B5EF4-FFF2-40B4-BE49-F238E27FC236}">
                <a16:creationId xmlns:a16="http://schemas.microsoft.com/office/drawing/2014/main" id="{9A7F115D-F563-DFC4-9C80-E49192947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42" t="7355" r="29305"/>
          <a:stretch/>
        </p:blipFill>
        <p:spPr bwMode="auto">
          <a:xfrm>
            <a:off x="8413155" y="1339481"/>
            <a:ext cx="3159718" cy="56470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BD2ADCDD-CC5C-7C05-A77D-83ACFABECC65}"/>
              </a:ext>
              <a:ext uri="{C183D7F6-B498-43B3-948B-1728B52AA6E4}">
                <adec:decorative xmlns:adec="http://schemas.microsoft.com/office/drawing/2017/decorative" val="1"/>
              </a:ext>
            </a:extLst>
          </p:cNvPr>
          <p:cNvCxnSpPr>
            <a:cxnSpLocks/>
          </p:cNvCxnSpPr>
          <p:nvPr/>
        </p:nvCxnSpPr>
        <p:spPr>
          <a:xfrm>
            <a:off x="7835388" y="2391721"/>
            <a:ext cx="77572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3BB4F58D-F843-1D6E-6ECA-369CE30F72F8}"/>
              </a:ext>
              <a:ext uri="{C183D7F6-B498-43B3-948B-1728B52AA6E4}">
                <adec:decorative xmlns:adec="http://schemas.microsoft.com/office/drawing/2017/decorative" val="1"/>
              </a:ext>
            </a:extLst>
          </p:cNvPr>
          <p:cNvCxnSpPr>
            <a:cxnSpLocks/>
          </p:cNvCxnSpPr>
          <p:nvPr/>
        </p:nvCxnSpPr>
        <p:spPr>
          <a:xfrm>
            <a:off x="563840" y="3104204"/>
            <a:ext cx="1010965" cy="1531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E4156FBA-EB3F-DC1F-531A-3DDBE763148B}"/>
              </a:ext>
              <a:ext uri="{C183D7F6-B498-43B3-948B-1728B52AA6E4}">
                <adec:decorative xmlns:adec="http://schemas.microsoft.com/office/drawing/2017/decorative" val="1"/>
              </a:ext>
            </a:extLst>
          </p:cNvPr>
          <p:cNvSpPr txBox="1"/>
          <p:nvPr/>
        </p:nvSpPr>
        <p:spPr>
          <a:xfrm>
            <a:off x="1069323" y="2112276"/>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3" name="TekstSylinder 12">
            <a:extLst>
              <a:ext uri="{FF2B5EF4-FFF2-40B4-BE49-F238E27FC236}">
                <a16:creationId xmlns:a16="http://schemas.microsoft.com/office/drawing/2014/main" id="{FDF9F8BE-3575-C872-673E-DC03C1AB29D7}"/>
              </a:ext>
              <a:ext uri="{C183D7F6-B498-43B3-948B-1728B52AA6E4}">
                <adec:decorative xmlns:adec="http://schemas.microsoft.com/office/drawing/2017/decorative" val="1"/>
              </a:ext>
            </a:extLst>
          </p:cNvPr>
          <p:cNvSpPr txBox="1"/>
          <p:nvPr/>
        </p:nvSpPr>
        <p:spPr>
          <a:xfrm>
            <a:off x="8413155" y="916316"/>
            <a:ext cx="1565484"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På mobilen:</a:t>
            </a:r>
          </a:p>
        </p:txBody>
      </p:sp>
      <p:pic>
        <p:nvPicPr>
          <p:cNvPr id="14" name="Bilde 13" descr="Skjermbilde av toppen på en nettleser hvor helsenorge.no er skrevet inn som nettadresse">
            <a:extLst>
              <a:ext uri="{FF2B5EF4-FFF2-40B4-BE49-F238E27FC236}">
                <a16:creationId xmlns:a16="http://schemas.microsoft.com/office/drawing/2014/main" id="{8B547777-4066-FBEE-95F1-46ED9083AAAA}"/>
              </a:ext>
            </a:extLst>
          </p:cNvPr>
          <p:cNvPicPr>
            <a:picLocks noChangeAspect="1"/>
          </p:cNvPicPr>
          <p:nvPr/>
        </p:nvPicPr>
        <p:blipFill rotWithShape="1">
          <a:blip r:embed="rId5"/>
          <a:srcRect t="1" r="19748" b="-2419"/>
          <a:stretch/>
        </p:blipFill>
        <p:spPr>
          <a:xfrm>
            <a:off x="810923" y="508053"/>
            <a:ext cx="5578633" cy="1313455"/>
          </a:xfrm>
          <a:prstGeom prst="rect">
            <a:avLst/>
          </a:prstGeom>
          <a:ln>
            <a:solidFill>
              <a:schemeClr val="bg1">
                <a:lumMod val="85000"/>
              </a:schemeClr>
            </a:solidFill>
          </a:ln>
        </p:spPr>
      </p:pic>
      <p:grpSp>
        <p:nvGrpSpPr>
          <p:cNvPr id="15" name="Gruppe 14">
            <a:extLst>
              <a:ext uri="{FF2B5EF4-FFF2-40B4-BE49-F238E27FC236}">
                <a16:creationId xmlns:a16="http://schemas.microsoft.com/office/drawing/2014/main" id="{E79A316C-62FF-C429-3AAB-A785C4F1D36D}"/>
              </a:ext>
              <a:ext uri="{C183D7F6-B498-43B3-948B-1728B52AA6E4}">
                <adec:decorative xmlns:adec="http://schemas.microsoft.com/office/drawing/2017/decorative" val="1"/>
              </a:ext>
            </a:extLst>
          </p:cNvPr>
          <p:cNvGrpSpPr/>
          <p:nvPr/>
        </p:nvGrpSpPr>
        <p:grpSpPr>
          <a:xfrm>
            <a:off x="6022991" y="1466850"/>
            <a:ext cx="791894" cy="1637354"/>
            <a:chOff x="11066731" y="2652316"/>
            <a:chExt cx="791894" cy="1356910"/>
          </a:xfrm>
        </p:grpSpPr>
        <p:cxnSp>
          <p:nvCxnSpPr>
            <p:cNvPr id="16" name="Rett pilkobling 15">
              <a:extLst>
                <a:ext uri="{FF2B5EF4-FFF2-40B4-BE49-F238E27FC236}">
                  <a16:creationId xmlns:a16="http://schemas.microsoft.com/office/drawing/2014/main" id="{2257ED19-B1A1-0F7F-B708-14548F39FEE8}"/>
                </a:ext>
              </a:extLst>
            </p:cNvPr>
            <p:cNvCxnSpPr>
              <a:cxnSpLocks/>
            </p:cNvCxnSpPr>
            <p:nvPr/>
          </p:nvCxnSpPr>
          <p:spPr>
            <a:xfrm flipH="1">
              <a:off x="11181408" y="2652316"/>
              <a:ext cx="677217"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C33583-FDBD-4036-8D26-76C1CD398959}"/>
                </a:ext>
              </a:extLst>
            </p:cNvPr>
            <p:cNvCxnSpPr/>
            <p:nvPr/>
          </p:nvCxnSpPr>
          <p:spPr>
            <a:xfrm>
              <a:off x="11858625" y="2666082"/>
              <a:ext cx="0" cy="1343144"/>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B423729D-3C2E-F69A-780F-C0DB7EEF7930}"/>
                </a:ext>
              </a:extLst>
            </p:cNvPr>
            <p:cNvCxnSpPr>
              <a:cxnSpLocks/>
            </p:cNvCxnSpPr>
            <p:nvPr/>
          </p:nvCxnSpPr>
          <p:spPr>
            <a:xfrm flipH="1">
              <a:off x="11066731" y="4009226"/>
              <a:ext cx="791894"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kstSylinder 2">
            <a:extLst>
              <a:ext uri="{FF2B5EF4-FFF2-40B4-BE49-F238E27FC236}">
                <a16:creationId xmlns:a16="http://schemas.microsoft.com/office/drawing/2014/main" id="{7CE17CB9-BC97-10CF-3160-DCB20E7FF8AB}"/>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1 til 3</a:t>
            </a:r>
          </a:p>
        </p:txBody>
      </p:sp>
    </p:spTree>
    <p:extLst>
      <p:ext uri="{BB962C8B-B14F-4D97-AF65-F5344CB8AC3E}">
        <p14:creationId xmlns:p14="http://schemas.microsoft.com/office/powerpoint/2010/main" val="23291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D0351-985A-A21E-89D5-5D61F78CDCA1}"/>
              </a:ext>
            </a:extLst>
          </p:cNvPr>
          <p:cNvSpPr>
            <a:spLocks noGrp="1"/>
          </p:cNvSpPr>
          <p:nvPr>
            <p:ph type="ctrTitle"/>
          </p:nvPr>
        </p:nvSpPr>
        <p:spPr/>
        <p:txBody>
          <a:bodyPr/>
          <a:lstStyle/>
          <a:p>
            <a:r>
              <a:rPr lang="nb-NO" dirty="0"/>
              <a:t>Opplæring i Helsenorge</a:t>
            </a:r>
          </a:p>
        </p:txBody>
      </p:sp>
      <p:pic>
        <p:nvPicPr>
          <p:cNvPr id="9" name="Plassholder for bilde 8" descr="Bilde av en dame som holder en mobil i hendene som viser forsiden til helsenorge.no">
            <a:extLst>
              <a:ext uri="{FF2B5EF4-FFF2-40B4-BE49-F238E27FC236}">
                <a16:creationId xmlns:a16="http://schemas.microsoft.com/office/drawing/2014/main" id="{4EFFCF5B-B974-662F-B040-10B14C9E6890}"/>
              </a:ext>
            </a:extLst>
          </p:cNvPr>
          <p:cNvPicPr>
            <a:picLocks noGrp="1" noChangeAspect="1"/>
          </p:cNvPicPr>
          <p:nvPr>
            <p:ph type="pic" sz="quarter" idx="16"/>
          </p:nvPr>
        </p:nvPicPr>
        <p:blipFill>
          <a:blip r:embed="rId2"/>
          <a:srcRect t="20303" b="32837"/>
          <a:stretch>
            <a:fillRect/>
          </a:stretch>
        </p:blipFill>
        <p:spPr>
          <a:xfrm>
            <a:off x="0" y="3049200"/>
            <a:ext cx="12192000" cy="3808800"/>
          </a:xfrm>
        </p:spPr>
      </p:pic>
      <p:sp>
        <p:nvSpPr>
          <p:cNvPr id="7" name="Plassholder for tekst 6">
            <a:extLst>
              <a:ext uri="{FF2B5EF4-FFF2-40B4-BE49-F238E27FC236}">
                <a16:creationId xmlns:a16="http://schemas.microsoft.com/office/drawing/2014/main" id="{AA63D278-76A7-1659-194D-601EF28B97D3}"/>
              </a:ext>
            </a:extLst>
          </p:cNvPr>
          <p:cNvSpPr>
            <a:spLocks noGrp="1"/>
          </p:cNvSpPr>
          <p:nvPr>
            <p:ph type="body" sz="quarter" idx="17"/>
          </p:nvPr>
        </p:nvSpPr>
        <p:spPr>
          <a:xfrm>
            <a:off x="8813937" y="6139066"/>
            <a:ext cx="2719452" cy="504825"/>
          </a:xfrm>
        </p:spPr>
        <p:txBody>
          <a:bodyPr/>
          <a:lstStyle/>
          <a:p>
            <a:r>
              <a:rPr lang="nb-NO" dirty="0"/>
              <a:t>Illustrasjon: Helsenorge / Mostphotos</a:t>
            </a:r>
          </a:p>
        </p:txBody>
      </p:sp>
    </p:spTree>
    <p:extLst>
      <p:ext uri="{BB962C8B-B14F-4D97-AF65-F5344CB8AC3E}">
        <p14:creationId xmlns:p14="http://schemas.microsoft.com/office/powerpoint/2010/main" val="1867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07395-BA08-0CE0-979E-9B2973EDC254}"/>
              </a:ext>
            </a:extLst>
          </p:cNvPr>
          <p:cNvSpPr>
            <a:spLocks noGrp="1"/>
          </p:cNvSpPr>
          <p:nvPr>
            <p:ph type="title"/>
          </p:nvPr>
        </p:nvSpPr>
        <p:spPr>
          <a:xfrm>
            <a:off x="481112" y="-612776"/>
            <a:ext cx="10905992" cy="612776"/>
          </a:xfrm>
        </p:spPr>
        <p:txBody>
          <a:bodyPr/>
          <a:lstStyle/>
          <a:p>
            <a:r>
              <a:rPr lang="nb-NO" dirty="0"/>
              <a:t>Logge inn – Steg 4</a:t>
            </a:r>
          </a:p>
        </p:txBody>
      </p:sp>
      <p:pic>
        <p:nvPicPr>
          <p:cNvPr id="5" name="Bilde 4" descr="Skjermbilde av forsiden til helsenorge.no på datamaskinen med markering på knappen Logg inn">
            <a:extLst>
              <a:ext uri="{FF2B5EF4-FFF2-40B4-BE49-F238E27FC236}">
                <a16:creationId xmlns:a16="http://schemas.microsoft.com/office/drawing/2014/main" id="{747D85BC-5C1C-7A9F-8129-8529DD4C5DE1}"/>
              </a:ext>
            </a:extLst>
          </p:cNvPr>
          <p:cNvPicPr>
            <a:picLocks noChangeAspect="1"/>
          </p:cNvPicPr>
          <p:nvPr/>
        </p:nvPicPr>
        <p:blipFill>
          <a:blip r:embed="rId3"/>
          <a:srcRect t="118" b="11402"/>
          <a:stretch/>
        </p:blipFill>
        <p:spPr>
          <a:xfrm>
            <a:off x="700442" y="1516567"/>
            <a:ext cx="6985426" cy="5341432"/>
          </a:xfrm>
          <a:prstGeom prst="rect">
            <a:avLst/>
          </a:prstGeom>
          <a:ln>
            <a:noFill/>
          </a:ln>
        </p:spPr>
      </p:pic>
      <p:sp>
        <p:nvSpPr>
          <p:cNvPr id="11" name="TekstSylinder 10">
            <a:extLst>
              <a:ext uri="{FF2B5EF4-FFF2-40B4-BE49-F238E27FC236}">
                <a16:creationId xmlns:a16="http://schemas.microsoft.com/office/drawing/2014/main" id="{27035803-CB47-DA8D-DF41-6A76C670B684}"/>
              </a:ext>
              <a:ext uri="{C183D7F6-B498-43B3-948B-1728B52AA6E4}">
                <adec:decorative xmlns:adec="http://schemas.microsoft.com/office/drawing/2017/decorative" val="1"/>
              </a:ext>
            </a:extLst>
          </p:cNvPr>
          <p:cNvSpPr txBox="1"/>
          <p:nvPr/>
        </p:nvSpPr>
        <p:spPr>
          <a:xfrm>
            <a:off x="700442" y="737807"/>
            <a:ext cx="34923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2" name="TekstSylinder 11">
            <a:extLst>
              <a:ext uri="{FF2B5EF4-FFF2-40B4-BE49-F238E27FC236}">
                <a16:creationId xmlns:a16="http://schemas.microsoft.com/office/drawing/2014/main" id="{E4C24543-D6B1-2B2A-F003-AF3FB1011ACC}"/>
              </a:ext>
              <a:ext uri="{C183D7F6-B498-43B3-948B-1728B52AA6E4}">
                <adec:decorative xmlns:adec="http://schemas.microsoft.com/office/drawing/2017/decorative" val="1"/>
              </a:ext>
            </a:extLst>
          </p:cNvPr>
          <p:cNvSpPr txBox="1"/>
          <p:nvPr/>
        </p:nvSpPr>
        <p:spPr>
          <a:xfrm>
            <a:off x="8447123" y="737807"/>
            <a:ext cx="29550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4" name="TekstSylinder 3">
            <a:extLst>
              <a:ext uri="{FF2B5EF4-FFF2-40B4-BE49-F238E27FC236}">
                <a16:creationId xmlns:a16="http://schemas.microsoft.com/office/drawing/2014/main" id="{35FE6534-27FC-8466-5736-7E74E68F8370}"/>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dirty="0"/>
              <a:t>Logge inn: steg 4</a:t>
            </a:r>
          </a:p>
        </p:txBody>
      </p:sp>
      <p:pic>
        <p:nvPicPr>
          <p:cNvPr id="8" name="Bilde 7">
            <a:extLst>
              <a:ext uri="{FF2B5EF4-FFF2-40B4-BE49-F238E27FC236}">
                <a16:creationId xmlns:a16="http://schemas.microsoft.com/office/drawing/2014/main" id="{76A1E0DE-C848-3C10-DD91-E251D141DBA9}"/>
              </a:ext>
              <a:ext uri="{C183D7F6-B498-43B3-948B-1728B52AA6E4}">
                <adec:decorative xmlns:adec="http://schemas.microsoft.com/office/drawing/2017/decorative" val="1"/>
              </a:ext>
            </a:extLst>
          </p:cNvPr>
          <p:cNvPicPr>
            <a:picLocks noChangeAspect="1"/>
          </p:cNvPicPr>
          <p:nvPr/>
        </p:nvPicPr>
        <p:blipFill>
          <a:blip r:embed="rId4"/>
          <a:srcRect r="49451" b="95620"/>
          <a:stretch/>
        </p:blipFill>
        <p:spPr>
          <a:xfrm>
            <a:off x="806767" y="1222513"/>
            <a:ext cx="6879100" cy="294054"/>
          </a:xfrm>
          <a:prstGeom prst="rect">
            <a:avLst/>
          </a:prstGeom>
          <a:ln>
            <a:noFill/>
          </a:ln>
        </p:spPr>
      </p:pic>
      <p:cxnSp>
        <p:nvCxnSpPr>
          <p:cNvPr id="6" name="Rett pilkobling 5">
            <a:extLst>
              <a:ext uri="{FF2B5EF4-FFF2-40B4-BE49-F238E27FC236}">
                <a16:creationId xmlns:a16="http://schemas.microsoft.com/office/drawing/2014/main" id="{4599F9EC-41CD-8927-2F9E-DEFC6346740F}"/>
              </a:ext>
              <a:ext uri="{C183D7F6-B498-43B3-948B-1728B52AA6E4}">
                <adec:decorative xmlns:adec="http://schemas.microsoft.com/office/drawing/2017/decorative" val="1"/>
              </a:ext>
            </a:extLst>
          </p:cNvPr>
          <p:cNvCxnSpPr>
            <a:cxnSpLocks/>
          </p:cNvCxnSpPr>
          <p:nvPr/>
        </p:nvCxnSpPr>
        <p:spPr>
          <a:xfrm>
            <a:off x="7372211" y="874437"/>
            <a:ext cx="0" cy="720000"/>
          </a:xfrm>
          <a:prstGeom prst="straightConnector1">
            <a:avLst/>
          </a:prstGeom>
          <a:noFill/>
          <a:ln w="38100" cap="flat" cmpd="sng" algn="ctr">
            <a:solidFill>
              <a:schemeClr val="accent6"/>
            </a:solidFill>
            <a:prstDash val="solid"/>
            <a:headEnd type="none" w="med" len="med"/>
            <a:tailEnd type="arrow" w="med" len="med"/>
          </a:ln>
          <a:effectLst/>
        </p:spPr>
      </p:cxnSp>
      <p:pic>
        <p:nvPicPr>
          <p:cNvPr id="1026" name="Picture 2">
            <a:extLst>
              <a:ext uri="{FF2B5EF4-FFF2-40B4-BE49-F238E27FC236}">
                <a16:creationId xmlns:a16="http://schemas.microsoft.com/office/drawing/2014/main" id="{C601C90E-9816-ADD0-1092-2DF7CA7083B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26" b="89528"/>
          <a:stretch/>
        </p:blipFill>
        <p:spPr bwMode="auto">
          <a:xfrm>
            <a:off x="8447123" y="1222512"/>
            <a:ext cx="2462571" cy="3115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Bilde 2" descr="Skjermbilde av forsiden til helsenorge.no på mobil med markering på knappen Logg inn">
            <a:extLst>
              <a:ext uri="{FF2B5EF4-FFF2-40B4-BE49-F238E27FC236}">
                <a16:creationId xmlns:a16="http://schemas.microsoft.com/office/drawing/2014/main" id="{D27E19D2-56FF-A09D-D530-60C26927A644}"/>
              </a:ext>
            </a:extLst>
          </p:cNvPr>
          <p:cNvPicPr>
            <a:picLocks noChangeAspect="1"/>
          </p:cNvPicPr>
          <p:nvPr/>
        </p:nvPicPr>
        <p:blipFill>
          <a:blip r:embed="rId6"/>
          <a:srcRect t="1" b="1379"/>
          <a:stretch/>
        </p:blipFill>
        <p:spPr>
          <a:xfrm>
            <a:off x="8447123" y="1534073"/>
            <a:ext cx="2466229" cy="5323925"/>
          </a:xfrm>
          <a:prstGeom prst="rect">
            <a:avLst/>
          </a:prstGeom>
          <a:ln>
            <a:noFill/>
          </a:ln>
        </p:spPr>
      </p:pic>
      <p:sp>
        <p:nvSpPr>
          <p:cNvPr id="7" name="Rektangel 6">
            <a:extLst>
              <a:ext uri="{FF2B5EF4-FFF2-40B4-BE49-F238E27FC236}">
                <a16:creationId xmlns:a16="http://schemas.microsoft.com/office/drawing/2014/main" id="{7589703D-77BA-D517-BDC1-CCF365F35EB7}"/>
              </a:ext>
              <a:ext uri="{C183D7F6-B498-43B3-948B-1728B52AA6E4}">
                <adec:decorative xmlns:adec="http://schemas.microsoft.com/office/drawing/2017/decorative" val="1"/>
              </a:ext>
            </a:extLst>
          </p:cNvPr>
          <p:cNvSpPr/>
          <p:nvPr/>
        </p:nvSpPr>
        <p:spPr>
          <a:xfrm>
            <a:off x="700442" y="1222512"/>
            <a:ext cx="6985422" cy="563548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0B99E44-C53C-DABE-958D-E7FD143A47D0}"/>
              </a:ext>
              <a:ext uri="{C183D7F6-B498-43B3-948B-1728B52AA6E4}">
                <adec:decorative xmlns:adec="http://schemas.microsoft.com/office/drawing/2017/decorative" val="1"/>
              </a:ext>
            </a:extLst>
          </p:cNvPr>
          <p:cNvSpPr/>
          <p:nvPr/>
        </p:nvSpPr>
        <p:spPr>
          <a:xfrm>
            <a:off x="8447123" y="1222512"/>
            <a:ext cx="2462571" cy="563548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 name="Rett pilkobling 9">
            <a:extLst>
              <a:ext uri="{FF2B5EF4-FFF2-40B4-BE49-F238E27FC236}">
                <a16:creationId xmlns:a16="http://schemas.microsoft.com/office/drawing/2014/main" id="{67D76043-A7F3-3768-A1FA-88B2930876CF}"/>
              </a:ext>
              <a:ext uri="{C183D7F6-B498-43B3-948B-1728B52AA6E4}">
                <adec:decorative xmlns:adec="http://schemas.microsoft.com/office/drawing/2017/decorative" val="1"/>
              </a:ext>
            </a:extLst>
          </p:cNvPr>
          <p:cNvCxnSpPr>
            <a:cxnSpLocks/>
          </p:cNvCxnSpPr>
          <p:nvPr/>
        </p:nvCxnSpPr>
        <p:spPr>
          <a:xfrm>
            <a:off x="10665225" y="787710"/>
            <a:ext cx="0" cy="720000"/>
          </a:xfrm>
          <a:prstGeom prst="straightConnector1">
            <a:avLst/>
          </a:prstGeom>
          <a:noFill/>
          <a:ln w="38100" cap="flat" cmpd="sng" algn="ctr">
            <a:solidFill>
              <a:schemeClr val="accent6"/>
            </a:solidFill>
            <a:prstDash val="solid"/>
            <a:headEnd type="none" w="med" len="med"/>
            <a:tailEnd type="arrow" w="med" len="med"/>
          </a:ln>
          <a:effectLst/>
        </p:spPr>
      </p:cxnSp>
    </p:spTree>
    <p:extLst>
      <p:ext uri="{BB962C8B-B14F-4D97-AF65-F5344CB8AC3E}">
        <p14:creationId xmlns:p14="http://schemas.microsoft.com/office/powerpoint/2010/main" val="59288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25A5D-ABFB-DE6F-252A-AB58CD275A41}"/>
              </a:ext>
            </a:extLst>
          </p:cNvPr>
          <p:cNvSpPr>
            <a:spLocks noGrp="1"/>
          </p:cNvSpPr>
          <p:nvPr>
            <p:ph type="title"/>
          </p:nvPr>
        </p:nvSpPr>
        <p:spPr>
          <a:xfrm>
            <a:off x="332699" y="-612776"/>
            <a:ext cx="10905992" cy="612776"/>
          </a:xfrm>
        </p:spPr>
        <p:txBody>
          <a:bodyPr/>
          <a:lstStyle/>
          <a:p>
            <a:r>
              <a:rPr lang="nb-NO" dirty="0"/>
              <a:t>Logge inn – Steg 5 til 6</a:t>
            </a:r>
          </a:p>
        </p:txBody>
      </p:sp>
      <p:pic>
        <p:nvPicPr>
          <p:cNvPr id="11" name="Bilde 10" descr="Skjermbilde på datamaskin av innloggingssteget på Helsenorge hvor du velger elektronisk id">
            <a:extLst>
              <a:ext uri="{FF2B5EF4-FFF2-40B4-BE49-F238E27FC236}">
                <a16:creationId xmlns:a16="http://schemas.microsoft.com/office/drawing/2014/main" id="{A3F076CB-5B80-CC29-D72E-7E6B0381FB12}"/>
              </a:ext>
            </a:extLst>
          </p:cNvPr>
          <p:cNvPicPr>
            <a:picLocks noChangeAspect="1"/>
          </p:cNvPicPr>
          <p:nvPr/>
        </p:nvPicPr>
        <p:blipFill>
          <a:blip r:embed="rId3"/>
          <a:stretch>
            <a:fillRect/>
          </a:stretch>
        </p:blipFill>
        <p:spPr>
          <a:xfrm>
            <a:off x="633307" y="1353928"/>
            <a:ext cx="7210805" cy="4392036"/>
          </a:xfrm>
          <a:prstGeom prst="rect">
            <a:avLst/>
          </a:prstGeom>
          <a:ln>
            <a:solidFill>
              <a:schemeClr val="bg1">
                <a:lumMod val="85000"/>
              </a:schemeClr>
            </a:solidFill>
          </a:ln>
        </p:spPr>
      </p:pic>
      <p:pic>
        <p:nvPicPr>
          <p:cNvPr id="8" name="Picture 2" descr="Skjermbilde på mobil av innloggingssteget på Helsenorge hvor du velger elektronisk id">
            <a:extLst>
              <a:ext uri="{FF2B5EF4-FFF2-40B4-BE49-F238E27FC236}">
                <a16:creationId xmlns:a16="http://schemas.microsoft.com/office/drawing/2014/main" id="{020B1815-D588-9278-58E0-63134F4FD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948"/>
          <a:stretch/>
        </p:blipFill>
        <p:spPr bwMode="auto">
          <a:xfrm>
            <a:off x="8139049" y="1362621"/>
            <a:ext cx="3255743" cy="45862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9F6D132-92B5-A4BC-CDFE-0A7CEBCC3A41}"/>
              </a:ext>
              <a:ext uri="{C183D7F6-B498-43B3-948B-1728B52AA6E4}">
                <adec:decorative xmlns:adec="http://schemas.microsoft.com/office/drawing/2017/decorative" val="1"/>
              </a:ext>
            </a:extLst>
          </p:cNvPr>
          <p:cNvSpPr txBox="1"/>
          <p:nvPr/>
        </p:nvSpPr>
        <p:spPr>
          <a:xfrm>
            <a:off x="517684"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0" name="TekstSylinder 9">
            <a:extLst>
              <a:ext uri="{FF2B5EF4-FFF2-40B4-BE49-F238E27FC236}">
                <a16:creationId xmlns:a16="http://schemas.microsoft.com/office/drawing/2014/main" id="{ABEE3281-CA35-3651-763A-234D792DCDB1}"/>
              </a:ext>
              <a:ext uri="{C183D7F6-B498-43B3-948B-1728B52AA6E4}">
                <adec:decorative xmlns:adec="http://schemas.microsoft.com/office/drawing/2017/decorative" val="1"/>
              </a:ext>
            </a:extLst>
          </p:cNvPr>
          <p:cNvSpPr txBox="1"/>
          <p:nvPr/>
        </p:nvSpPr>
        <p:spPr>
          <a:xfrm>
            <a:off x="7989947"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CE754348-8AD4-130B-D959-2BFDF39740D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5 til 6</a:t>
            </a:r>
          </a:p>
        </p:txBody>
      </p:sp>
    </p:spTree>
    <p:extLst>
      <p:ext uri="{BB962C8B-B14F-4D97-AF65-F5344CB8AC3E}">
        <p14:creationId xmlns:p14="http://schemas.microsoft.com/office/powerpoint/2010/main" val="23810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D7B3E-361F-102E-DCC5-8E3B56B64ADF}"/>
              </a:ext>
            </a:extLst>
          </p:cNvPr>
          <p:cNvSpPr>
            <a:spLocks noGrp="1"/>
          </p:cNvSpPr>
          <p:nvPr>
            <p:ph type="title"/>
          </p:nvPr>
        </p:nvSpPr>
        <p:spPr>
          <a:xfrm>
            <a:off x="161529" y="-675894"/>
            <a:ext cx="10905992" cy="612776"/>
          </a:xfrm>
        </p:spPr>
        <p:txBody>
          <a:bodyPr/>
          <a:lstStyle/>
          <a:p>
            <a:r>
              <a:rPr lang="nb-NO" dirty="0"/>
              <a:t>Logge inn – Steg 7</a:t>
            </a:r>
          </a:p>
        </p:txBody>
      </p:sp>
      <p:pic>
        <p:nvPicPr>
          <p:cNvPr id="7" name="Bilde 6" descr="Skjermbilde på datamaskin av toppen av forsiden som viser at testpersonen Kurt Håkon er logget inn på helsenorge.no">
            <a:extLst>
              <a:ext uri="{FF2B5EF4-FFF2-40B4-BE49-F238E27FC236}">
                <a16:creationId xmlns:a16="http://schemas.microsoft.com/office/drawing/2014/main" id="{AE88C017-625E-CEA1-057F-87327733E074}"/>
              </a:ext>
            </a:extLst>
          </p:cNvPr>
          <p:cNvPicPr>
            <a:picLocks noChangeAspect="1"/>
          </p:cNvPicPr>
          <p:nvPr/>
        </p:nvPicPr>
        <p:blipFill>
          <a:blip r:embed="rId3"/>
          <a:srcRect b="51995"/>
          <a:stretch>
            <a:fillRect/>
          </a:stretch>
        </p:blipFill>
        <p:spPr>
          <a:xfrm>
            <a:off x="218738" y="2956945"/>
            <a:ext cx="7485159" cy="612776"/>
          </a:xfrm>
          <a:prstGeom prst="rect">
            <a:avLst/>
          </a:prstGeom>
          <a:ln>
            <a:solidFill>
              <a:schemeClr val="bg1">
                <a:lumMod val="75000"/>
              </a:schemeClr>
            </a:solidFill>
          </a:ln>
        </p:spPr>
      </p:pic>
      <p:pic>
        <p:nvPicPr>
          <p:cNvPr id="8" name="Bilde 7" descr="Skjermbilde på mobil av toppen av forsiden som viser at testpersonen Kurt Håkon er logget inn på helsenorge.no">
            <a:extLst>
              <a:ext uri="{FF2B5EF4-FFF2-40B4-BE49-F238E27FC236}">
                <a16:creationId xmlns:a16="http://schemas.microsoft.com/office/drawing/2014/main" id="{3FAECAEE-2423-2343-F708-B57EAC193811}"/>
              </a:ext>
            </a:extLst>
          </p:cNvPr>
          <p:cNvPicPr>
            <a:picLocks noChangeAspect="1"/>
          </p:cNvPicPr>
          <p:nvPr/>
        </p:nvPicPr>
        <p:blipFill>
          <a:blip r:embed="rId4"/>
          <a:srcRect b="78579"/>
          <a:stretch>
            <a:fillRect/>
          </a:stretch>
        </p:blipFill>
        <p:spPr>
          <a:xfrm>
            <a:off x="8105435" y="2956944"/>
            <a:ext cx="3702240" cy="1197045"/>
          </a:xfrm>
          <a:prstGeom prst="rect">
            <a:avLst/>
          </a:prstGeom>
          <a:ln>
            <a:solidFill>
              <a:schemeClr val="bg1">
                <a:lumMod val="75000"/>
              </a:schemeClr>
            </a:solidFill>
          </a:ln>
        </p:spPr>
      </p:pic>
      <p:cxnSp>
        <p:nvCxnSpPr>
          <p:cNvPr id="11" name="Rett pilkobling 10">
            <a:extLst>
              <a:ext uri="{FF2B5EF4-FFF2-40B4-BE49-F238E27FC236}">
                <a16:creationId xmlns:a16="http://schemas.microsoft.com/office/drawing/2014/main" id="{1537A8AB-E574-F7B0-86D8-3D1A93B2B6F6}"/>
              </a:ext>
              <a:ext uri="{C183D7F6-B498-43B3-948B-1728B52AA6E4}">
                <adec:decorative xmlns:adec="http://schemas.microsoft.com/office/drawing/2017/decorative" val="1"/>
              </a:ext>
            </a:extLst>
          </p:cNvPr>
          <p:cNvCxnSpPr>
            <a:cxnSpLocks/>
          </p:cNvCxnSpPr>
          <p:nvPr/>
        </p:nvCxnSpPr>
        <p:spPr>
          <a:xfrm>
            <a:off x="5852269" y="1921258"/>
            <a:ext cx="0" cy="1088476"/>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1F97023C-3354-97BC-3819-D46E4B761E7C}"/>
              </a:ext>
              <a:ext uri="{C183D7F6-B498-43B3-948B-1728B52AA6E4}">
                <adec:decorative xmlns:adec="http://schemas.microsoft.com/office/drawing/2017/decorative" val="1"/>
              </a:ext>
            </a:extLst>
          </p:cNvPr>
          <p:cNvCxnSpPr>
            <a:cxnSpLocks/>
          </p:cNvCxnSpPr>
          <p:nvPr/>
        </p:nvCxnSpPr>
        <p:spPr>
          <a:xfrm flipH="1">
            <a:off x="10459988" y="3798393"/>
            <a:ext cx="1540186"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2B6F259B-CB34-FE69-968E-D3B42B79A205}"/>
              </a:ext>
              <a:ext uri="{C183D7F6-B498-43B3-948B-1728B52AA6E4}">
                <adec:decorative xmlns:adec="http://schemas.microsoft.com/office/drawing/2017/decorative" val="1"/>
              </a:ext>
            </a:extLst>
          </p:cNvPr>
          <p:cNvSpPr txBox="1"/>
          <p:nvPr/>
        </p:nvSpPr>
        <p:spPr>
          <a:xfrm>
            <a:off x="218738" y="2236944"/>
            <a:ext cx="3218590"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6" name="TekstSylinder 15">
            <a:extLst>
              <a:ext uri="{FF2B5EF4-FFF2-40B4-BE49-F238E27FC236}">
                <a16:creationId xmlns:a16="http://schemas.microsoft.com/office/drawing/2014/main" id="{AD7A1824-4023-78F3-D917-DBF958279250}"/>
              </a:ext>
              <a:ext uri="{C183D7F6-B498-43B3-948B-1728B52AA6E4}">
                <adec:decorative xmlns:adec="http://schemas.microsoft.com/office/drawing/2017/decorative" val="1"/>
              </a:ext>
            </a:extLst>
          </p:cNvPr>
          <p:cNvSpPr txBox="1"/>
          <p:nvPr/>
        </p:nvSpPr>
        <p:spPr>
          <a:xfrm>
            <a:off x="8047823" y="2236944"/>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182F7A37-DCAB-F649-5569-0AB250C4954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7</a:t>
            </a:r>
          </a:p>
        </p:txBody>
      </p:sp>
    </p:spTree>
    <p:extLst>
      <p:ext uri="{BB962C8B-B14F-4D97-AF65-F5344CB8AC3E}">
        <p14:creationId xmlns:p14="http://schemas.microsoft.com/office/powerpoint/2010/main" val="16380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6B802-8C97-6C7E-8D00-9220ACAE4A50}"/>
              </a:ext>
            </a:extLst>
          </p:cNvPr>
          <p:cNvSpPr>
            <a:spLocks noGrp="1"/>
          </p:cNvSpPr>
          <p:nvPr>
            <p:ph type="title"/>
          </p:nvPr>
        </p:nvSpPr>
        <p:spPr>
          <a:xfrm>
            <a:off x="627196" y="728662"/>
            <a:ext cx="10905992" cy="612776"/>
          </a:xfrm>
        </p:spPr>
        <p:txBody>
          <a:bodyPr/>
          <a:lstStyle/>
          <a:p>
            <a:r>
              <a:rPr lang="nb-NO"/>
              <a:t>Første gong du loggar inn må du </a:t>
            </a:r>
            <a:br>
              <a:rPr lang="nb-NO"/>
            </a:br>
            <a:r>
              <a:rPr lang="nb-NO"/>
              <a:t>samtykke til bruk av Helsenorge</a:t>
            </a:r>
          </a:p>
        </p:txBody>
      </p:sp>
      <p:sp>
        <p:nvSpPr>
          <p:cNvPr id="8" name="Plassholder for tekst 7">
            <a:extLst>
              <a:ext uri="{FF2B5EF4-FFF2-40B4-BE49-F238E27FC236}">
                <a16:creationId xmlns:a16="http://schemas.microsoft.com/office/drawing/2014/main" id="{2C9F553F-6221-D996-3C6F-346DE91A1FE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53EB541-7F74-A864-5F19-52681C04D15A}"/>
              </a:ext>
            </a:extLst>
          </p:cNvPr>
          <p:cNvSpPr>
            <a:spLocks noGrp="1"/>
          </p:cNvSpPr>
          <p:nvPr>
            <p:ph idx="1"/>
          </p:nvPr>
        </p:nvSpPr>
        <p:spPr>
          <a:xfrm>
            <a:off x="627198" y="1916116"/>
            <a:ext cx="10905993" cy="4213222"/>
          </a:xfrm>
        </p:spPr>
        <p:txBody>
          <a:bodyPr/>
          <a:lstStyle/>
          <a:p>
            <a:endParaRPr lang="nb-NO" dirty="0"/>
          </a:p>
          <a:p>
            <a:r>
              <a:rPr lang="nb-NO" dirty="0"/>
              <a:t>Du kan velje mellom tre ulike samtykkenivå:</a:t>
            </a:r>
          </a:p>
          <a:p>
            <a:pPr lvl="1"/>
            <a:r>
              <a:rPr lang="nb-NO" dirty="0"/>
              <a:t>Basis</a:t>
            </a:r>
          </a:p>
          <a:p>
            <a:pPr lvl="1"/>
            <a:r>
              <a:rPr lang="nb-NO" dirty="0"/>
              <a:t>Basis+</a:t>
            </a:r>
          </a:p>
          <a:p>
            <a:pPr lvl="1"/>
            <a:r>
              <a:rPr lang="nb-NO" dirty="0"/>
              <a:t>Full tilgang</a:t>
            </a:r>
          </a:p>
          <a:p>
            <a:r>
              <a:rPr lang="nb-NO" dirty="0"/>
              <a:t>Dei aller fleste vel samtykkenivå «Full tilgang»</a:t>
            </a:r>
          </a:p>
          <a:p>
            <a:r>
              <a:rPr lang="nb-NO" dirty="0"/>
              <a:t>Du kan når som helst endre eller trekke samtykket ditt</a:t>
            </a:r>
          </a:p>
        </p:txBody>
      </p:sp>
      <p:pic>
        <p:nvPicPr>
          <p:cNvPr id="7" name="Bilde 6" descr="Skjermbilde av alternativene for samtykkenivåene på Helsenorge: full, basis+, basis">
            <a:extLst>
              <a:ext uri="{FF2B5EF4-FFF2-40B4-BE49-F238E27FC236}">
                <a16:creationId xmlns:a16="http://schemas.microsoft.com/office/drawing/2014/main" id="{4E6036EF-BBBD-164E-4F03-1B642E26A6E6}"/>
              </a:ext>
            </a:extLst>
          </p:cNvPr>
          <p:cNvPicPr>
            <a:picLocks noChangeAspect="1"/>
          </p:cNvPicPr>
          <p:nvPr/>
        </p:nvPicPr>
        <p:blipFill rotWithShape="1">
          <a:blip r:embed="rId3"/>
          <a:srcRect l="60070" t="34575" r="25203" b="24215"/>
          <a:stretch/>
        </p:blipFill>
        <p:spPr>
          <a:xfrm>
            <a:off x="8040688" y="1916113"/>
            <a:ext cx="1955800" cy="4004733"/>
          </a:xfrm>
          <a:prstGeom prst="rect">
            <a:avLst/>
          </a:prstGeom>
          <a:ln>
            <a:solidFill>
              <a:schemeClr val="bg1">
                <a:lumMod val="85000"/>
              </a:schemeClr>
            </a:solidFill>
          </a:ln>
          <a:effectLst/>
        </p:spPr>
      </p:pic>
    </p:spTree>
    <p:extLst>
      <p:ext uri="{BB962C8B-B14F-4D97-AF65-F5344CB8AC3E}">
        <p14:creationId xmlns:p14="http://schemas.microsoft.com/office/powerpoint/2010/main" val="206848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F7AC24-0E77-664F-9BF7-C288C9928A6B}"/>
              </a:ext>
            </a:extLst>
          </p:cNvPr>
          <p:cNvSpPr>
            <a:spLocks noGrp="1"/>
          </p:cNvSpPr>
          <p:nvPr>
            <p:ph type="title"/>
          </p:nvPr>
        </p:nvSpPr>
        <p:spPr/>
        <p:txBody>
          <a:bodyPr/>
          <a:lstStyle/>
          <a:p>
            <a:r>
              <a:rPr lang="nb-NO" dirty="0"/>
              <a:t>Logg inn enklare og raskare med Helsenorge-appen</a:t>
            </a:r>
          </a:p>
        </p:txBody>
      </p:sp>
      <p:sp>
        <p:nvSpPr>
          <p:cNvPr id="7" name="Plassholder for tekst 6">
            <a:extLst>
              <a:ext uri="{FF2B5EF4-FFF2-40B4-BE49-F238E27FC236}">
                <a16:creationId xmlns:a16="http://schemas.microsoft.com/office/drawing/2014/main" id="{6429E10C-D9BA-DBE3-E536-09620E041B0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36F6C26-0FA8-DFDD-F48A-8CA743A74C35}"/>
              </a:ext>
            </a:extLst>
          </p:cNvPr>
          <p:cNvSpPr>
            <a:spLocks noGrp="1"/>
          </p:cNvSpPr>
          <p:nvPr>
            <p:ph sz="half" idx="1"/>
          </p:nvPr>
        </p:nvSpPr>
        <p:spPr/>
        <p:txBody>
          <a:bodyPr/>
          <a:lstStyle/>
          <a:p>
            <a:r>
              <a:rPr lang="nb-NO" dirty="0"/>
              <a:t>Du kan laste ned Helsenorge-appen på mobil eller nettbrett</a:t>
            </a:r>
          </a:p>
          <a:p>
            <a:r>
              <a:rPr lang="nb-NO" dirty="0"/>
              <a:t>Aktivar innlogging med ansiktsgjenkjenning, fingeravtrykk eller kode første gong du loggar inn i Helsenorge-appen, så slepp du å bruke elektronisk ID kvar gong du loggar inn</a:t>
            </a:r>
          </a:p>
          <a:p>
            <a:r>
              <a:rPr lang="nb-NO" dirty="0"/>
              <a:t>Innlogging i Helsenorge-appen må fornyast med elektronisk ID kvar 6. månad, for at du kan halde fram med å bruke ansiktsgjenkjenning, fingeravtrykk eller kode</a:t>
            </a:r>
          </a:p>
        </p:txBody>
      </p:sp>
      <p:pic>
        <p:nvPicPr>
          <p:cNvPr id="1028" name="Picture 4">
            <a:extLst>
              <a:ext uri="{FF2B5EF4-FFF2-40B4-BE49-F238E27FC236}">
                <a16:creationId xmlns:a16="http://schemas.microsoft.com/office/drawing/2014/main" id="{2F31FBB3-33F8-34E2-94DB-E9D59B339EC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145" y="1460277"/>
            <a:ext cx="2775883"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7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CCEFC-3ADC-DFCC-3913-5C2C54741BA1}"/>
              </a:ext>
            </a:extLst>
          </p:cNvPr>
          <p:cNvSpPr>
            <a:spLocks noGrp="1"/>
          </p:cNvSpPr>
          <p:nvPr>
            <p:ph type="title"/>
          </p:nvPr>
        </p:nvSpPr>
        <p:spPr/>
        <p:txBody>
          <a:bodyPr/>
          <a:lstStyle/>
          <a:p>
            <a:r>
              <a:rPr lang="nb-NO" dirty="0"/>
              <a:t>Logge inn i Helsenorge-appen steg-for-steg </a:t>
            </a:r>
            <a:br>
              <a:rPr lang="nb-NO" dirty="0"/>
            </a:br>
            <a:r>
              <a:rPr lang="nb-NO" dirty="0"/>
              <a:t>- første gong eller etter full utlogging</a:t>
            </a:r>
          </a:p>
        </p:txBody>
      </p:sp>
      <p:sp>
        <p:nvSpPr>
          <p:cNvPr id="5" name="Plassholder for tekst 4">
            <a:extLst>
              <a:ext uri="{FF2B5EF4-FFF2-40B4-BE49-F238E27FC236}">
                <a16:creationId xmlns:a16="http://schemas.microsoft.com/office/drawing/2014/main" id="{3F5CFEEE-A356-ABE5-2D1E-70C32BCA7C2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7B5A0324-705D-D147-0BFD-7577554EC468}"/>
              </a:ext>
            </a:extLst>
          </p:cNvPr>
          <p:cNvSpPr>
            <a:spLocks noGrp="1"/>
          </p:cNvSpPr>
          <p:nvPr>
            <p:ph idx="1"/>
          </p:nvPr>
        </p:nvSpPr>
        <p:spPr/>
        <p:txBody>
          <a:bodyPr/>
          <a:lstStyle/>
          <a:p>
            <a:pPr marL="457189" indent="-457200">
              <a:buFont typeface="+mj-lt"/>
              <a:buAutoNum type="arabicPeriod"/>
            </a:pPr>
            <a:endParaRPr lang="nb-NO" sz="1900" dirty="0"/>
          </a:p>
          <a:p>
            <a:pPr marL="457189" indent="-457200">
              <a:buFont typeface="+mj-lt"/>
              <a:buAutoNum type="arabicPeriod"/>
            </a:pPr>
            <a:r>
              <a:rPr lang="nb-NO" sz="1900" dirty="0"/>
              <a:t>Opne Helsenorge-appen på mobilen eller nettbrettet</a:t>
            </a:r>
          </a:p>
          <a:p>
            <a:pPr marL="457189" indent="-457200">
              <a:buFont typeface="+mj-lt"/>
              <a:buAutoNum type="arabicPeriod"/>
            </a:pPr>
            <a:r>
              <a:rPr lang="nb-NO" sz="1900" dirty="0"/>
              <a:t>Trykk «Logg inn»</a:t>
            </a:r>
          </a:p>
          <a:p>
            <a:pPr marL="457189" indent="-457200">
              <a:buFont typeface="+mj-lt"/>
              <a:buAutoNum type="arabicPeriod"/>
            </a:pPr>
            <a:r>
              <a:rPr lang="nb-NO" sz="1900" dirty="0"/>
              <a:t>Trykk på det alternativet for elektronisk ID som du kjenner til, til dømes </a:t>
            </a:r>
            <a:r>
              <a:rPr lang="nb-NO" sz="1900" dirty="0" err="1"/>
              <a:t>BankID</a:t>
            </a:r>
            <a:endParaRPr lang="nb-NO" sz="1900" dirty="0"/>
          </a:p>
          <a:p>
            <a:pPr marL="457189" indent="-457200">
              <a:buFont typeface="+mj-lt"/>
              <a:buAutoNum type="arabicPeriod"/>
            </a:pPr>
            <a:r>
              <a:rPr lang="nb-NO" sz="1900" dirty="0"/>
              <a:t>Følg instruksjonane for elektronisk ID, som du får på skjermen, for å kome vidare</a:t>
            </a:r>
          </a:p>
          <a:p>
            <a:pPr marL="457189" indent="-457200">
              <a:buFont typeface="+mj-lt"/>
              <a:buAutoNum type="arabicPeriod"/>
            </a:pPr>
            <a:r>
              <a:rPr lang="nb-NO" sz="1900" dirty="0"/>
              <a:t>Trykk «Hald fram» for å gå til appen og fullføre innlogginga</a:t>
            </a:r>
          </a:p>
          <a:p>
            <a:pPr marL="457189" indent="-457200">
              <a:buFont typeface="+mj-lt"/>
              <a:buAutoNum type="arabicPeriod"/>
            </a:pPr>
            <a:r>
              <a:rPr lang="nb-NO" sz="1900" dirty="0"/>
              <a:t>Lag ein personleg kode</a:t>
            </a:r>
          </a:p>
          <a:p>
            <a:pPr marL="457189" indent="-457200">
              <a:buFont typeface="+mj-lt"/>
              <a:buAutoNum type="arabicPeriod"/>
            </a:pPr>
            <a:r>
              <a:rPr lang="nb-NO" sz="1900" dirty="0"/>
              <a:t>Gjenta personleg kode</a:t>
            </a:r>
          </a:p>
          <a:p>
            <a:pPr marL="457189" indent="-457200">
              <a:buFont typeface="+mj-lt"/>
              <a:buAutoNum type="arabicPeriod"/>
            </a:pPr>
            <a:r>
              <a:rPr lang="nb-NO" sz="1900" dirty="0"/>
              <a:t>Trykk «Aktivum biometri» om du vil aktivere ansiktsgjenkjenning eller fingeravtrykk</a:t>
            </a:r>
          </a:p>
          <a:p>
            <a:pPr marL="457189" indent="-457200">
              <a:buFont typeface="+mj-lt"/>
              <a:buAutoNum type="arabicPeriod"/>
            </a:pPr>
            <a:r>
              <a:rPr lang="nb-NO" sz="1900" dirty="0"/>
              <a:t>Når du ser namnet ditt i Helsenorge-appen, så er du logga inn</a:t>
            </a:r>
          </a:p>
        </p:txBody>
      </p:sp>
    </p:spTree>
    <p:extLst>
      <p:ext uri="{BB962C8B-B14F-4D97-AF65-F5344CB8AC3E}">
        <p14:creationId xmlns:p14="http://schemas.microsoft.com/office/powerpoint/2010/main" val="294188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C90322-2568-D5E2-681A-6FDC811C84FC}"/>
              </a:ext>
            </a:extLst>
          </p:cNvPr>
          <p:cNvSpPr>
            <a:spLocks noGrp="1"/>
          </p:cNvSpPr>
          <p:nvPr>
            <p:ph type="title"/>
          </p:nvPr>
        </p:nvSpPr>
        <p:spPr/>
        <p:txBody>
          <a:bodyPr/>
          <a:lstStyle/>
          <a:p>
            <a:r>
              <a:rPr lang="nb-NO" dirty="0"/>
              <a:t>Logge inn i Helsenorge-appen steig 2, 3 og 5</a:t>
            </a:r>
          </a:p>
        </p:txBody>
      </p:sp>
      <p:pic>
        <p:nvPicPr>
          <p:cNvPr id="1026" name="Picture 2" descr="Skjermbilde av første siden i Helsenorge-appen før du logger inn">
            <a:extLst>
              <a:ext uri="{FF2B5EF4-FFF2-40B4-BE49-F238E27FC236}">
                <a16:creationId xmlns:a16="http://schemas.microsoft.com/office/drawing/2014/main" id="{8C40226A-3D1C-35AE-3433-3407DDE8F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52" y="0"/>
            <a:ext cx="3154366"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Skjermbilde av valgalternativene for elektronisk ID ved innlogging på Helsenorge">
            <a:extLst>
              <a:ext uri="{FF2B5EF4-FFF2-40B4-BE49-F238E27FC236}">
                <a16:creationId xmlns:a16="http://schemas.microsoft.com/office/drawing/2014/main" id="{49F6CBE3-C6ED-E3D9-2404-2C10A1A75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387" y="-2"/>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Skjermbilde av steget i Helsenorge-appen for å fortsette til appen for å fullføre innloggingen">
            <a:extLst>
              <a:ext uri="{FF2B5EF4-FFF2-40B4-BE49-F238E27FC236}">
                <a16:creationId xmlns:a16="http://schemas.microsoft.com/office/drawing/2014/main" id="{B5581A1B-07D6-428F-BAEF-70CA34FD3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078" y="-2"/>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A12CB9BA-A6DF-4DF2-02ED-14C5A8CD198F}"/>
              </a:ext>
              <a:ext uri="{C183D7F6-B498-43B3-948B-1728B52AA6E4}">
                <adec:decorative xmlns:adec="http://schemas.microsoft.com/office/drawing/2017/decorative" val="1"/>
              </a:ext>
            </a:extLst>
          </p:cNvPr>
          <p:cNvSpPr/>
          <p:nvPr/>
        </p:nvSpPr>
        <p:spPr>
          <a:xfrm>
            <a:off x="395660" y="2968"/>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18" name="Ellipse 17">
            <a:extLst>
              <a:ext uri="{FF2B5EF4-FFF2-40B4-BE49-F238E27FC236}">
                <a16:creationId xmlns:a16="http://schemas.microsoft.com/office/drawing/2014/main" id="{3FAC2CBE-154C-A3CD-E279-24F88BF6F019}"/>
              </a:ext>
              <a:ext uri="{C183D7F6-B498-43B3-948B-1728B52AA6E4}">
                <adec:decorative xmlns:adec="http://schemas.microsoft.com/office/drawing/2017/decorative" val="1"/>
              </a:ext>
            </a:extLst>
          </p:cNvPr>
          <p:cNvSpPr/>
          <p:nvPr/>
        </p:nvSpPr>
        <p:spPr>
          <a:xfrm>
            <a:off x="4222695" y="-2"/>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19" name="Ellipse 18">
            <a:extLst>
              <a:ext uri="{FF2B5EF4-FFF2-40B4-BE49-F238E27FC236}">
                <a16:creationId xmlns:a16="http://schemas.microsoft.com/office/drawing/2014/main" id="{0F7B0EAA-62F8-DEA6-62CD-E009D43CB90D}"/>
              </a:ext>
              <a:ext uri="{C183D7F6-B498-43B3-948B-1728B52AA6E4}">
                <adec:decorative xmlns:adec="http://schemas.microsoft.com/office/drawing/2017/decorative" val="1"/>
              </a:ext>
            </a:extLst>
          </p:cNvPr>
          <p:cNvSpPr/>
          <p:nvPr/>
        </p:nvSpPr>
        <p:spPr>
          <a:xfrm>
            <a:off x="8064386" y="-4"/>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5</a:t>
            </a:r>
          </a:p>
        </p:txBody>
      </p:sp>
    </p:spTree>
    <p:extLst>
      <p:ext uri="{BB962C8B-B14F-4D97-AF65-F5344CB8AC3E}">
        <p14:creationId xmlns:p14="http://schemas.microsoft.com/office/powerpoint/2010/main" val="150808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94356-6A8D-19C6-72D0-FC5B24B51F25}"/>
              </a:ext>
            </a:extLst>
          </p:cNvPr>
          <p:cNvSpPr>
            <a:spLocks noGrp="1"/>
          </p:cNvSpPr>
          <p:nvPr>
            <p:ph type="title"/>
          </p:nvPr>
        </p:nvSpPr>
        <p:spPr/>
        <p:txBody>
          <a:bodyPr/>
          <a:lstStyle/>
          <a:p>
            <a:r>
              <a:rPr lang="nb-NO" dirty="0"/>
              <a:t>Logge inn i Helsenorge-appen steig 6, 7, 8 og 9</a:t>
            </a:r>
          </a:p>
        </p:txBody>
      </p:sp>
      <p:pic>
        <p:nvPicPr>
          <p:cNvPr id="1029" name="Picture 5" descr="Skjermbilde av steget for å lage personlig kode for Helsenorge-appen">
            <a:extLst>
              <a:ext uri="{FF2B5EF4-FFF2-40B4-BE49-F238E27FC236}">
                <a16:creationId xmlns:a16="http://schemas.microsoft.com/office/drawing/2014/main" id="{8CCAA9AA-419C-45EC-DA06-F436563DD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27" y="0"/>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30" name="Picture 6" descr="Skjermbilde av steget for å gjenta personlig kode for Helsenorge-appen">
            <a:extLst>
              <a:ext uri="{FF2B5EF4-FFF2-40B4-BE49-F238E27FC236}">
                <a16:creationId xmlns:a16="http://schemas.microsoft.com/office/drawing/2014/main" id="{05409154-E6BB-05CA-F9FD-4E6788FF6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554" y="3610300"/>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7" descr="Skjermbilde av bekreftelsen på at kode i Helsenorge-appen er aktivert med knapp for å aktivere biometri i tillegg til kode">
            <a:extLst>
              <a:ext uri="{FF2B5EF4-FFF2-40B4-BE49-F238E27FC236}">
                <a16:creationId xmlns:a16="http://schemas.microsoft.com/office/drawing/2014/main" id="{047EDDC7-E52E-F14C-2A16-2523CC2B2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9014" y="0"/>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Bilde 10" descr="Skjermbilde av forsiden i Helsenorge-appen når man er logget inn">
            <a:extLst>
              <a:ext uri="{FF2B5EF4-FFF2-40B4-BE49-F238E27FC236}">
                <a16:creationId xmlns:a16="http://schemas.microsoft.com/office/drawing/2014/main" id="{3A631CA4-4EC4-3786-3021-7A339884AB30}"/>
              </a:ext>
            </a:extLst>
          </p:cNvPr>
          <p:cNvPicPr>
            <a:picLocks noChangeAspect="1"/>
          </p:cNvPicPr>
          <p:nvPr/>
        </p:nvPicPr>
        <p:blipFill>
          <a:blip r:embed="rId6"/>
          <a:stretch>
            <a:fillRect/>
          </a:stretch>
        </p:blipFill>
        <p:spPr>
          <a:xfrm>
            <a:off x="8573713" y="0"/>
            <a:ext cx="3170838" cy="6858000"/>
          </a:xfrm>
          <a:prstGeom prst="rect">
            <a:avLst/>
          </a:prstGeom>
        </p:spPr>
      </p:pic>
      <p:sp>
        <p:nvSpPr>
          <p:cNvPr id="6" name="Ellipse 5">
            <a:extLst>
              <a:ext uri="{FF2B5EF4-FFF2-40B4-BE49-F238E27FC236}">
                <a16:creationId xmlns:a16="http://schemas.microsoft.com/office/drawing/2014/main" id="{415F27D6-8DE4-F477-1EDC-B95E311E6F5A}"/>
              </a:ext>
              <a:ext uri="{C183D7F6-B498-43B3-948B-1728B52AA6E4}">
                <adec:decorative xmlns:adec="http://schemas.microsoft.com/office/drawing/2017/decorative" val="1"/>
              </a:ext>
            </a:extLst>
          </p:cNvPr>
          <p:cNvSpPr/>
          <p:nvPr/>
        </p:nvSpPr>
        <p:spPr>
          <a:xfrm>
            <a:off x="251735" y="0"/>
            <a:ext cx="585384" cy="61277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6</a:t>
            </a:r>
          </a:p>
        </p:txBody>
      </p:sp>
      <p:sp>
        <p:nvSpPr>
          <p:cNvPr id="7" name="Ellipse 6">
            <a:extLst>
              <a:ext uri="{FF2B5EF4-FFF2-40B4-BE49-F238E27FC236}">
                <a16:creationId xmlns:a16="http://schemas.microsoft.com/office/drawing/2014/main" id="{76EC7C02-DADC-26A3-CE4F-767697BEAD8D}"/>
              </a:ext>
              <a:ext uri="{C183D7F6-B498-43B3-948B-1728B52AA6E4}">
                <adec:decorative xmlns:adec="http://schemas.microsoft.com/office/drawing/2017/decorative" val="1"/>
              </a:ext>
            </a:extLst>
          </p:cNvPr>
          <p:cNvSpPr/>
          <p:nvPr/>
        </p:nvSpPr>
        <p:spPr>
          <a:xfrm>
            <a:off x="934862" y="3610300"/>
            <a:ext cx="585384" cy="61277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7</a:t>
            </a:r>
          </a:p>
        </p:txBody>
      </p:sp>
      <p:sp>
        <p:nvSpPr>
          <p:cNvPr id="8" name="Ellipse 7">
            <a:extLst>
              <a:ext uri="{FF2B5EF4-FFF2-40B4-BE49-F238E27FC236}">
                <a16:creationId xmlns:a16="http://schemas.microsoft.com/office/drawing/2014/main" id="{3EA4A625-234A-2EE1-A35C-B68646EF497E}"/>
              </a:ext>
              <a:ext uri="{C183D7F6-B498-43B3-948B-1728B52AA6E4}">
                <adec:decorative xmlns:adec="http://schemas.microsoft.com/office/drawing/2017/decorative" val="1"/>
              </a:ext>
            </a:extLst>
          </p:cNvPr>
          <p:cNvSpPr/>
          <p:nvPr/>
        </p:nvSpPr>
        <p:spPr>
          <a:xfrm>
            <a:off x="4486322" y="-1"/>
            <a:ext cx="585384" cy="61277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8</a:t>
            </a:r>
          </a:p>
        </p:txBody>
      </p:sp>
      <p:sp>
        <p:nvSpPr>
          <p:cNvPr id="9" name="Ellipse 8">
            <a:extLst>
              <a:ext uri="{FF2B5EF4-FFF2-40B4-BE49-F238E27FC236}">
                <a16:creationId xmlns:a16="http://schemas.microsoft.com/office/drawing/2014/main" id="{5046BFD3-8C4A-0B7A-63F0-D17F29F8E3A5}"/>
              </a:ext>
              <a:ext uri="{C183D7F6-B498-43B3-948B-1728B52AA6E4}">
                <adec:decorative xmlns:adec="http://schemas.microsoft.com/office/drawing/2017/decorative" val="1"/>
              </a:ext>
            </a:extLst>
          </p:cNvPr>
          <p:cNvSpPr/>
          <p:nvPr/>
        </p:nvSpPr>
        <p:spPr>
          <a:xfrm>
            <a:off x="8281021" y="0"/>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9</a:t>
            </a:r>
          </a:p>
        </p:txBody>
      </p:sp>
    </p:spTree>
    <p:extLst>
      <p:ext uri="{BB962C8B-B14F-4D97-AF65-F5344CB8AC3E}">
        <p14:creationId xmlns:p14="http://schemas.microsoft.com/office/powerpoint/2010/main" val="398724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C46119-02BB-7D9A-3E39-89E5F1BEF7C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CF95792-FB45-730E-A154-7841124607F1}"/>
              </a:ext>
            </a:extLst>
          </p:cNvPr>
          <p:cNvSpPr>
            <a:spLocks noGrp="1"/>
          </p:cNvSpPr>
          <p:nvPr>
            <p:ph type="title"/>
          </p:nvPr>
        </p:nvSpPr>
        <p:spPr/>
        <p:txBody>
          <a:bodyPr/>
          <a:lstStyle/>
          <a:p>
            <a:r>
              <a:rPr lang="nb-NO" dirty="0"/>
              <a:t>Logge inn i Helsenorge-appen steg-for-steg</a:t>
            </a:r>
            <a:br>
              <a:rPr lang="nb-NO" dirty="0"/>
            </a:br>
            <a:r>
              <a:rPr lang="nb-NO" dirty="0"/>
              <a:t>- når du har laga personleg kode og aktivert biometri </a:t>
            </a:r>
          </a:p>
        </p:txBody>
      </p:sp>
      <p:sp>
        <p:nvSpPr>
          <p:cNvPr id="5" name="Plassholder for tekst 4">
            <a:extLst>
              <a:ext uri="{FF2B5EF4-FFF2-40B4-BE49-F238E27FC236}">
                <a16:creationId xmlns:a16="http://schemas.microsoft.com/office/drawing/2014/main" id="{853DE488-032E-AA39-5D4A-9E41AC5978B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4B881AB-83CF-4A9A-CEC4-63A977DAFBB7}"/>
              </a:ext>
            </a:extLst>
          </p:cNvPr>
          <p:cNvSpPr>
            <a:spLocks noGrp="1"/>
          </p:cNvSpPr>
          <p:nvPr>
            <p:ph idx="1"/>
          </p:nvPr>
        </p:nvSpPr>
        <p:spPr/>
        <p:txBody>
          <a:bodyPr/>
          <a:lstStyle/>
          <a:p>
            <a:pPr marL="457189" indent="-457200">
              <a:buFont typeface="+mj-lt"/>
              <a:buAutoNum type="arabicPeriod"/>
            </a:pPr>
            <a:endParaRPr lang="nb-NO" dirty="0"/>
          </a:p>
          <a:p>
            <a:pPr marL="457189" indent="-457200">
              <a:buFont typeface="+mj-lt"/>
              <a:buAutoNum type="arabicPeriod"/>
            </a:pPr>
            <a:r>
              <a:rPr lang="nb-NO" dirty="0"/>
              <a:t>Opne Helsenorge-appen på mobil eller nettbrett</a:t>
            </a:r>
          </a:p>
          <a:p>
            <a:pPr marL="457189" indent="-457200">
              <a:buFont typeface="+mj-lt"/>
              <a:buAutoNum type="arabicPeriod"/>
            </a:pPr>
            <a:r>
              <a:rPr lang="nb-NO" dirty="0"/>
              <a:t>Skriv inn personleg kode eller bruk ansiktsgjenkjenning eller fingeravtrykk</a:t>
            </a:r>
          </a:p>
          <a:p>
            <a:pPr marL="457189" indent="-457200">
              <a:buFont typeface="+mj-lt"/>
              <a:buAutoNum type="arabicPeriod"/>
            </a:pPr>
            <a:r>
              <a:rPr lang="nb-NO" dirty="0"/>
              <a:t>Når du ser namnet ditt i Helsenorge-appen, så er du logga inn</a:t>
            </a:r>
          </a:p>
        </p:txBody>
      </p:sp>
    </p:spTree>
    <p:extLst>
      <p:ext uri="{BB962C8B-B14F-4D97-AF65-F5344CB8AC3E}">
        <p14:creationId xmlns:p14="http://schemas.microsoft.com/office/powerpoint/2010/main" val="308876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dirty="0"/>
              <a:t>3</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Nettryggleik, personvern og </a:t>
            </a:r>
            <a:br>
              <a:rPr lang="nb-NO" dirty="0"/>
            </a:br>
            <a:r>
              <a:rPr lang="nb-NO" dirty="0"/>
              <a:t>«unngå svindel – logg deg inn»</a:t>
            </a:r>
          </a:p>
        </p:txBody>
      </p:sp>
    </p:spTree>
    <p:extLst>
      <p:ext uri="{BB962C8B-B14F-4D97-AF65-F5344CB8AC3E}">
        <p14:creationId xmlns:p14="http://schemas.microsoft.com/office/powerpoint/2010/main" val="362736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3C9FD-9B14-F934-4628-3B6CE80742A2}"/>
              </a:ext>
            </a:extLst>
          </p:cNvPr>
          <p:cNvSpPr>
            <a:spLocks noGrp="1"/>
          </p:cNvSpPr>
          <p:nvPr>
            <p:ph type="title"/>
          </p:nvPr>
        </p:nvSpPr>
        <p:spPr>
          <a:xfrm>
            <a:off x="627196" y="728662"/>
            <a:ext cx="10905992" cy="612776"/>
          </a:xfrm>
        </p:spPr>
        <p:txBody>
          <a:bodyPr/>
          <a:lstStyle/>
          <a:p>
            <a:r>
              <a:rPr lang="nb-NO" dirty="0"/>
              <a:t>Innhald</a:t>
            </a:r>
          </a:p>
        </p:txBody>
      </p:sp>
      <p:sp>
        <p:nvSpPr>
          <p:cNvPr id="3" name="Plassholder for innhold 2">
            <a:extLst>
              <a:ext uri="{FF2B5EF4-FFF2-40B4-BE49-F238E27FC236}">
                <a16:creationId xmlns:a16="http://schemas.microsoft.com/office/drawing/2014/main" id="{64BFC4DC-A79F-B966-ECCB-0CC0CD254DCE}"/>
              </a:ext>
            </a:extLst>
          </p:cNvPr>
          <p:cNvSpPr>
            <a:spLocks noGrp="1"/>
          </p:cNvSpPr>
          <p:nvPr>
            <p:ph idx="1"/>
          </p:nvPr>
        </p:nvSpPr>
        <p:spPr>
          <a:xfrm>
            <a:off x="627198" y="1916116"/>
            <a:ext cx="8496705" cy="4213222"/>
          </a:xfrm>
        </p:spPr>
        <p:txBody>
          <a:bodyPr/>
          <a:lstStyle/>
          <a:p>
            <a:pPr marL="457189" indent="-457200">
              <a:buFont typeface="+mj-lt"/>
              <a:buAutoNum type="arabicPeriod"/>
            </a:pPr>
            <a:r>
              <a:rPr lang="nb-NO" dirty="0"/>
              <a:t>Kva Helsenorge er og kva vi kan gjere der</a:t>
            </a:r>
          </a:p>
          <a:p>
            <a:pPr marL="457189" indent="-457200">
              <a:buFont typeface="+mj-lt"/>
              <a:buAutoNum type="arabicPeriod"/>
            </a:pPr>
            <a:r>
              <a:rPr lang="nb-NO" dirty="0"/>
              <a:t>Korleis logge inn på Helsenorge</a:t>
            </a:r>
          </a:p>
          <a:p>
            <a:pPr marL="457189" indent="-457200">
              <a:buFont typeface="+mj-lt"/>
              <a:buAutoNum type="arabicPeriod"/>
            </a:pPr>
            <a:r>
              <a:rPr lang="nb-NO" dirty="0"/>
              <a:t>Nettryggleik, personvern og «unngå svindel – logg deg inn»</a:t>
            </a:r>
          </a:p>
          <a:p>
            <a:pPr marL="457189" indent="-457200">
              <a:buFont typeface="+mj-lt"/>
              <a:buAutoNum type="arabicPeriod"/>
            </a:pPr>
            <a:r>
              <a:rPr lang="nb-NO" dirty="0"/>
              <a:t>Fullmakt og representasjon</a:t>
            </a:r>
          </a:p>
          <a:p>
            <a:pPr marL="457189" indent="-457200">
              <a:buFont typeface="+mj-lt"/>
              <a:buAutoNum type="arabicPeriod"/>
            </a:pPr>
            <a:r>
              <a:rPr lang="nb-NO" dirty="0"/>
              <a:t>Om bruk av tenester på Helsenorge</a:t>
            </a:r>
          </a:p>
          <a:p>
            <a:pPr marL="457189" indent="-457200">
              <a:buFont typeface="+mj-lt"/>
              <a:buAutoNum type="arabicPeriod"/>
            </a:pPr>
            <a:r>
              <a:rPr lang="nb-NO" dirty="0"/>
              <a:t>Praktiske oppgåver du kan prøve på Helsenorge</a:t>
            </a:r>
          </a:p>
        </p:txBody>
      </p:sp>
    </p:spTree>
    <p:extLst>
      <p:ext uri="{BB962C8B-B14F-4D97-AF65-F5344CB8AC3E}">
        <p14:creationId xmlns:p14="http://schemas.microsoft.com/office/powerpoint/2010/main" val="202748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657D4-6B6D-CDE2-9008-46369AA692B7}"/>
              </a:ext>
            </a:extLst>
          </p:cNvPr>
          <p:cNvSpPr>
            <a:spLocks noGrp="1"/>
          </p:cNvSpPr>
          <p:nvPr>
            <p:ph type="ctrTitle"/>
          </p:nvPr>
        </p:nvSpPr>
        <p:spPr>
          <a:xfrm>
            <a:off x="627196" y="1916115"/>
            <a:ext cx="7197592" cy="4213223"/>
          </a:xfrm>
        </p:spPr>
        <p:txBody>
          <a:bodyPr/>
          <a:lstStyle/>
          <a:p>
            <a:r>
              <a:rPr lang="nb-NO" dirty="0"/>
              <a:t>Helsenorge behandlar personopplysningar på ein sikker måte og i samsvar med personopplysningslova</a:t>
            </a:r>
          </a:p>
        </p:txBody>
      </p:sp>
      <p:sp>
        <p:nvSpPr>
          <p:cNvPr id="6" name="Undertittel 5">
            <a:extLst>
              <a:ext uri="{FF2B5EF4-FFF2-40B4-BE49-F238E27FC236}">
                <a16:creationId xmlns:a16="http://schemas.microsoft.com/office/drawing/2014/main" id="{041499B0-8CCC-8B67-E345-4B0A4DB97736}"/>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pic>
        <p:nvPicPr>
          <p:cNvPr id="7" name="Plassholder for bilde 6">
            <a:extLst>
              <a:ext uri="{FF2B5EF4-FFF2-40B4-BE49-F238E27FC236}">
                <a16:creationId xmlns:a16="http://schemas.microsoft.com/office/drawing/2014/main" id="{AFB7E85A-3EC8-72BF-2197-BD75D62A42F5}"/>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1875" r="21875"/>
          <a:stretch/>
        </p:blipFill>
        <p:spPr>
          <a:xfrm>
            <a:off x="8040688" y="1916113"/>
            <a:ext cx="3240000" cy="3240000"/>
          </a:xfrm>
        </p:spPr>
      </p:pic>
    </p:spTree>
    <p:extLst>
      <p:ext uri="{BB962C8B-B14F-4D97-AF65-F5344CB8AC3E}">
        <p14:creationId xmlns:p14="http://schemas.microsoft.com/office/powerpoint/2010/main" val="11938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67573-9EA8-4CB0-819E-417DA15E3F5C}"/>
              </a:ext>
            </a:extLst>
          </p:cNvPr>
          <p:cNvSpPr>
            <a:spLocks noGrp="1"/>
          </p:cNvSpPr>
          <p:nvPr>
            <p:ph type="title"/>
          </p:nvPr>
        </p:nvSpPr>
        <p:spPr>
          <a:xfrm>
            <a:off x="627196" y="728663"/>
            <a:ext cx="5040000" cy="938385"/>
          </a:xfrm>
        </p:spPr>
        <p:txBody>
          <a:bodyPr/>
          <a:lstStyle/>
          <a:p>
            <a:r>
              <a:rPr lang="nb-NO" dirty="0"/>
              <a:t>Kven har tilgang til din Helsenorge?</a:t>
            </a:r>
          </a:p>
        </p:txBody>
      </p:sp>
      <p:sp>
        <p:nvSpPr>
          <p:cNvPr id="13" name="Plassholder for tekst 12">
            <a:extLst>
              <a:ext uri="{FF2B5EF4-FFF2-40B4-BE49-F238E27FC236}">
                <a16:creationId xmlns:a16="http://schemas.microsoft.com/office/drawing/2014/main" id="{C10ACD4D-C456-5711-C5BB-35321A09953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71E1C96D-FDF5-9841-EA9D-DBDC1D817708}"/>
              </a:ext>
            </a:extLst>
          </p:cNvPr>
          <p:cNvSpPr>
            <a:spLocks noGrp="1"/>
          </p:cNvSpPr>
          <p:nvPr>
            <p:ph type="body" sz="quarter" idx="19"/>
          </p:nvPr>
        </p:nvSpPr>
        <p:spPr>
          <a:xfrm>
            <a:off x="627196" y="1916113"/>
            <a:ext cx="5040000" cy="4486275"/>
          </a:xfrm>
        </p:spPr>
        <p:txBody>
          <a:bodyPr/>
          <a:lstStyle/>
          <a:p>
            <a:endParaRPr lang="nb-NO" dirty="0"/>
          </a:p>
          <a:p>
            <a:r>
              <a:rPr lang="nb-NO" dirty="0"/>
              <a:t>På Helsenorge har du tilgang til informasjon om deg frå ulike system og register i helsesektoren</a:t>
            </a:r>
          </a:p>
          <a:p>
            <a:r>
              <a:rPr lang="nb-NO" dirty="0"/>
              <a:t>Det er berre du, eller dei du har gitt fullmakt til, som har tilgang til din Helsenorge</a:t>
            </a:r>
          </a:p>
          <a:p>
            <a:r>
              <a:rPr lang="nb-NO" dirty="0"/>
              <a:t>Helsepersonell har tilgang via journalsystema sine, til noko av informasjonen du kan lese på din Helsenorge</a:t>
            </a:r>
          </a:p>
          <a:p>
            <a:pPr lvl="1"/>
            <a:r>
              <a:rPr lang="nb-NO" dirty="0"/>
              <a:t>Helsepersonell kan berre opne og sjå informasjon om deg i journalsystema sine om dei har tjenstleg behov</a:t>
            </a:r>
          </a:p>
        </p:txBody>
      </p:sp>
      <p:pic>
        <p:nvPicPr>
          <p:cNvPr id="8" name="Plassholder for bilde 7" descr="Bilde av en dame som hviler beina på et bord og holder en mobil i hendene som viser tjenesten Resepter på Helsenorge">
            <a:extLst>
              <a:ext uri="{FF2B5EF4-FFF2-40B4-BE49-F238E27FC236}">
                <a16:creationId xmlns:a16="http://schemas.microsoft.com/office/drawing/2014/main" id="{9D0E37A5-8E6A-CA61-946B-441ADC8028CA}"/>
              </a:ext>
            </a:extLst>
          </p:cNvPr>
          <p:cNvPicPr>
            <a:picLocks noGrp="1" noChangeAspect="1"/>
          </p:cNvPicPr>
          <p:nvPr>
            <p:ph type="pic" sz="quarter" idx="17"/>
          </p:nvPr>
        </p:nvPicPr>
        <p:blipFill>
          <a:blip r:embed="rId3"/>
          <a:srcRect l="20376" r="20376"/>
          <a:stretch/>
        </p:blipFill>
        <p:spPr>
          <a:xfrm>
            <a:off x="6097200" y="0"/>
            <a:ext cx="6094800" cy="6858000"/>
          </a:xfrm>
        </p:spPr>
      </p:pic>
    </p:spTree>
    <p:extLst>
      <p:ext uri="{BB962C8B-B14F-4D97-AF65-F5344CB8AC3E}">
        <p14:creationId xmlns:p14="http://schemas.microsoft.com/office/powerpoint/2010/main" val="23104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B2A43B-A570-9290-C977-A565B99942E4}"/>
              </a:ext>
            </a:extLst>
          </p:cNvPr>
          <p:cNvSpPr>
            <a:spLocks noGrp="1"/>
          </p:cNvSpPr>
          <p:nvPr>
            <p:ph type="title"/>
          </p:nvPr>
        </p:nvSpPr>
        <p:spPr>
          <a:xfrm>
            <a:off x="627196" y="728663"/>
            <a:ext cx="5040000" cy="938385"/>
          </a:xfrm>
        </p:spPr>
        <p:txBody>
          <a:bodyPr/>
          <a:lstStyle/>
          <a:p>
            <a:r>
              <a:rPr lang="nb-NO"/>
              <a:t>Unngå svindel </a:t>
            </a:r>
            <a:br>
              <a:rPr lang="nb-NO"/>
            </a:br>
            <a:r>
              <a:rPr lang="nb-NO"/>
              <a:t>– logg deg inn</a:t>
            </a:r>
          </a:p>
        </p:txBody>
      </p:sp>
      <p:sp>
        <p:nvSpPr>
          <p:cNvPr id="7" name="Plassholder for tekst 6">
            <a:extLst>
              <a:ext uri="{FF2B5EF4-FFF2-40B4-BE49-F238E27FC236}">
                <a16:creationId xmlns:a16="http://schemas.microsoft.com/office/drawing/2014/main" id="{D265CED0-3AAC-2380-D060-FA5268B9A24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C1ACA2DB-D8E2-7B69-E2F4-DD97EAD2C706}"/>
              </a:ext>
            </a:extLst>
          </p:cNvPr>
          <p:cNvSpPr>
            <a:spLocks noGrp="1"/>
          </p:cNvSpPr>
          <p:nvPr>
            <p:ph type="body" sz="quarter" idx="19"/>
          </p:nvPr>
        </p:nvSpPr>
        <p:spPr>
          <a:xfrm>
            <a:off x="627196" y="1916113"/>
            <a:ext cx="5040000" cy="4486275"/>
          </a:xfrm>
        </p:spPr>
        <p:txBody>
          <a:bodyPr/>
          <a:lstStyle/>
          <a:p>
            <a:endParaRPr lang="nb-NO" dirty="0"/>
          </a:p>
          <a:p>
            <a:r>
              <a:rPr lang="nb-NO" dirty="0"/>
              <a:t>Det blir dessverre sendt ut SMS og e-post frå kjelder som gir seg ut for å vere Helsenorge, men som er forsøk på svindel</a:t>
            </a:r>
          </a:p>
          <a:p>
            <a:r>
              <a:rPr lang="nb-NO" dirty="0"/>
              <a:t>Helsenorge vil aldri be deg om kredittkortinformasjon, tryggingskodar eller kontonummer via SMS eller e-post</a:t>
            </a:r>
          </a:p>
          <a:p>
            <a:r>
              <a:rPr lang="nb-NO" dirty="0"/>
              <a:t>Helsenorge sender aldri ut lenker i SMS eller e-post</a:t>
            </a:r>
          </a:p>
          <a:p>
            <a:r>
              <a:rPr lang="nb-NO" dirty="0"/>
              <a:t>For å vere trygg, logg deg alltid inn via Helsenorge-appen eller Helsenorge.no</a:t>
            </a:r>
          </a:p>
        </p:txBody>
      </p:sp>
      <p:pic>
        <p:nvPicPr>
          <p:cNvPr id="11" name="Bilde 10">
            <a:extLst>
              <a:ext uri="{FF2B5EF4-FFF2-40B4-BE49-F238E27FC236}">
                <a16:creationId xmlns:a16="http://schemas.microsoft.com/office/drawing/2014/main" id="{C9CF17C6-9FD1-8E97-F1DF-F877F9E53C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3929" y="2840168"/>
            <a:ext cx="5601342" cy="3146087"/>
          </a:xfrm>
          <a:prstGeom prst="rect">
            <a:avLst/>
          </a:prstGeom>
          <a:ln>
            <a:solidFill>
              <a:schemeClr val="bg1">
                <a:lumMod val="85000"/>
              </a:schemeClr>
            </a:solidFill>
          </a:ln>
        </p:spPr>
      </p:pic>
      <p:sp>
        <p:nvSpPr>
          <p:cNvPr id="13" name="TekstSylinder 12">
            <a:extLst>
              <a:ext uri="{FF2B5EF4-FFF2-40B4-BE49-F238E27FC236}">
                <a16:creationId xmlns:a16="http://schemas.microsoft.com/office/drawing/2014/main" id="{213AB69B-0FDC-FED9-3692-AB621E122BCD}"/>
              </a:ext>
              <a:ext uri="{C183D7F6-B498-43B3-948B-1728B52AA6E4}">
                <adec:decorative xmlns:adec="http://schemas.microsoft.com/office/drawing/2017/decorative" val="1"/>
              </a:ext>
            </a:extLst>
          </p:cNvPr>
          <p:cNvSpPr txBox="1"/>
          <p:nvPr/>
        </p:nvSpPr>
        <p:spPr>
          <a:xfrm>
            <a:off x="6144031" y="2160461"/>
            <a:ext cx="4348090" cy="671292"/>
          </a:xfrm>
          <a:prstGeom prst="rect">
            <a:avLst/>
          </a:prstGeom>
          <a:noFill/>
        </p:spPr>
        <p:txBody>
          <a:bodyPr wrap="square" lIns="180000" tIns="180000" rIns="180000" bIns="180000" rtlCol="0">
            <a:spAutoFit/>
          </a:bodyPr>
          <a:lstStyle/>
          <a:p>
            <a:pPr algn="l"/>
            <a:r>
              <a:rPr lang="nb-NO" sz="2000" dirty="0"/>
              <a:t>Døme på svindel på e-post:</a:t>
            </a:r>
          </a:p>
        </p:txBody>
      </p:sp>
      <p:cxnSp>
        <p:nvCxnSpPr>
          <p:cNvPr id="14" name="Rett pilkobling 13">
            <a:extLst>
              <a:ext uri="{FF2B5EF4-FFF2-40B4-BE49-F238E27FC236}">
                <a16:creationId xmlns:a16="http://schemas.microsoft.com/office/drawing/2014/main" id="{C03DC6E9-3B4E-1F42-FC02-9DF3A22D88DE}"/>
              </a:ext>
              <a:ext uri="{C183D7F6-B498-43B3-948B-1728B52AA6E4}">
                <adec:decorative xmlns:adec="http://schemas.microsoft.com/office/drawing/2017/decorative" val="1"/>
              </a:ext>
            </a:extLst>
          </p:cNvPr>
          <p:cNvCxnSpPr>
            <a:cxnSpLocks/>
          </p:cNvCxnSpPr>
          <p:nvPr/>
        </p:nvCxnSpPr>
        <p:spPr>
          <a:xfrm flipH="1">
            <a:off x="8933502" y="2704143"/>
            <a:ext cx="720000" cy="314952"/>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FF491C35-8D56-C172-81D6-144EA56F95FA}"/>
              </a:ext>
              <a:ext uri="{C183D7F6-B498-43B3-948B-1728B52AA6E4}">
                <adec:decorative xmlns:adec="http://schemas.microsoft.com/office/drawing/2017/decorative" val="1"/>
              </a:ext>
            </a:extLst>
          </p:cNvPr>
          <p:cNvCxnSpPr>
            <a:cxnSpLocks/>
          </p:cNvCxnSpPr>
          <p:nvPr/>
        </p:nvCxnSpPr>
        <p:spPr>
          <a:xfrm flipH="1">
            <a:off x="8083278" y="4004441"/>
            <a:ext cx="755922" cy="26263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2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752DE7-1F76-72B6-086F-7D6145A715FC}"/>
              </a:ext>
            </a:extLst>
          </p:cNvPr>
          <p:cNvSpPr>
            <a:spLocks noGrp="1"/>
          </p:cNvSpPr>
          <p:nvPr>
            <p:ph type="title"/>
          </p:nvPr>
        </p:nvSpPr>
        <p:spPr/>
        <p:txBody>
          <a:bodyPr/>
          <a:lstStyle/>
          <a:p>
            <a:r>
              <a:rPr lang="nb-NO" sz="3200" dirty="0"/>
              <a:t>Du blir automatisk logga ut av Helsenorge ved inaktivitet</a:t>
            </a:r>
          </a:p>
        </p:txBody>
      </p:sp>
      <p:sp>
        <p:nvSpPr>
          <p:cNvPr id="3" name="Plassholder for tekst 2">
            <a:extLst>
              <a:ext uri="{FF2B5EF4-FFF2-40B4-BE49-F238E27FC236}">
                <a16:creationId xmlns:a16="http://schemas.microsoft.com/office/drawing/2014/main" id="{0989196C-37F0-C214-2385-442ACF42378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5" name="Bilde 4" descr="Skjermbilde fra Helsenorge og meldingen du får når du har vært inaktiv i 30 minutter: Du var stille en stund og har blitt logget ut">
            <a:extLst>
              <a:ext uri="{FF2B5EF4-FFF2-40B4-BE49-F238E27FC236}">
                <a16:creationId xmlns:a16="http://schemas.microsoft.com/office/drawing/2014/main" id="{C119A9C4-1A77-C685-5FEB-C3EFD0C27253}"/>
              </a:ext>
            </a:extLst>
          </p:cNvPr>
          <p:cNvPicPr>
            <a:picLocks noChangeAspect="1"/>
          </p:cNvPicPr>
          <p:nvPr/>
        </p:nvPicPr>
        <p:blipFill>
          <a:blip r:embed="rId3"/>
          <a:stretch>
            <a:fillRect/>
          </a:stretch>
        </p:blipFill>
        <p:spPr>
          <a:xfrm>
            <a:off x="623888" y="1916113"/>
            <a:ext cx="10909300" cy="3975372"/>
          </a:xfrm>
          <a:prstGeom prst="rect">
            <a:avLst/>
          </a:prstGeom>
          <a:ln>
            <a:solidFill>
              <a:schemeClr val="bg1">
                <a:lumMod val="85000"/>
              </a:schemeClr>
            </a:solidFill>
          </a:ln>
          <a:effectLst/>
        </p:spPr>
      </p:pic>
    </p:spTree>
    <p:extLst>
      <p:ext uri="{BB962C8B-B14F-4D97-AF65-F5344CB8AC3E}">
        <p14:creationId xmlns:p14="http://schemas.microsoft.com/office/powerpoint/2010/main" val="392504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4</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Fullmakt og representasjon</a:t>
            </a:r>
          </a:p>
        </p:txBody>
      </p:sp>
    </p:spTree>
    <p:extLst>
      <p:ext uri="{BB962C8B-B14F-4D97-AF65-F5344CB8AC3E}">
        <p14:creationId xmlns:p14="http://schemas.microsoft.com/office/powerpoint/2010/main" val="3148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467F74E-F113-00C9-0243-C2AE66997664}"/>
              </a:ext>
            </a:extLst>
          </p:cNvPr>
          <p:cNvSpPr>
            <a:spLocks noGrp="1"/>
          </p:cNvSpPr>
          <p:nvPr>
            <p:ph type="title"/>
          </p:nvPr>
        </p:nvSpPr>
        <p:spPr/>
        <p:txBody>
          <a:bodyPr/>
          <a:lstStyle/>
          <a:p>
            <a:r>
              <a:rPr lang="nb-NO"/>
              <a:t>Måtar du kan bruke Helsenorge på vegner av andre</a:t>
            </a:r>
          </a:p>
        </p:txBody>
      </p:sp>
      <p:sp>
        <p:nvSpPr>
          <p:cNvPr id="23" name="Plassholder for tekst 22">
            <a:extLst>
              <a:ext uri="{FF2B5EF4-FFF2-40B4-BE49-F238E27FC236}">
                <a16:creationId xmlns:a16="http://schemas.microsoft.com/office/drawing/2014/main" id="{3182665F-1D3F-F6CD-C2A4-E745C5E18F4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4" name="TekstSylinder 13">
            <a:extLst>
              <a:ext uri="{FF2B5EF4-FFF2-40B4-BE49-F238E27FC236}">
                <a16:creationId xmlns:a16="http://schemas.microsoft.com/office/drawing/2014/main" id="{7E2358AA-CD53-4E8E-AA84-05BEC3A82C54}"/>
              </a:ext>
            </a:extLst>
          </p:cNvPr>
          <p:cNvSpPr txBox="1"/>
          <p:nvPr/>
        </p:nvSpPr>
        <p:spPr>
          <a:xfrm>
            <a:off x="7050072" y="1958925"/>
            <a:ext cx="2698725"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Foreldrerepresentasjon</a:t>
            </a:r>
          </a:p>
        </p:txBody>
      </p:sp>
      <p:sp>
        <p:nvSpPr>
          <p:cNvPr id="8" name="TekstSylinder 7">
            <a:extLst>
              <a:ext uri="{FF2B5EF4-FFF2-40B4-BE49-F238E27FC236}">
                <a16:creationId xmlns:a16="http://schemas.microsoft.com/office/drawing/2014/main" id="{A89B1513-E0A9-BC00-D122-583F7D90EDC0}"/>
              </a:ext>
            </a:extLst>
          </p:cNvPr>
          <p:cNvSpPr txBox="1"/>
          <p:nvPr/>
        </p:nvSpPr>
        <p:spPr>
          <a:xfrm>
            <a:off x="8006559" y="4288487"/>
            <a:ext cx="3484477"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Fullmakt</a:t>
            </a:r>
          </a:p>
        </p:txBody>
      </p:sp>
      <p:sp>
        <p:nvSpPr>
          <p:cNvPr id="2" name="TekstSylinder 1">
            <a:extLst>
              <a:ext uri="{FF2B5EF4-FFF2-40B4-BE49-F238E27FC236}">
                <a16:creationId xmlns:a16="http://schemas.microsoft.com/office/drawing/2014/main" id="{DE612691-31EA-25C0-302E-63301A952152}"/>
              </a:ext>
            </a:extLst>
          </p:cNvPr>
          <p:cNvSpPr txBox="1"/>
          <p:nvPr/>
        </p:nvSpPr>
        <p:spPr>
          <a:xfrm>
            <a:off x="879731" y="3589582"/>
            <a:ext cx="3003336" cy="923330"/>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dirty="0">
                <a:ln>
                  <a:noFill/>
                </a:ln>
                <a:solidFill>
                  <a:srgbClr val="247360"/>
                </a:solidFill>
                <a:effectLst/>
                <a:uLnTx/>
                <a:uFillTx/>
                <a:latin typeface="Arial" panose="020B0604020202020204"/>
                <a:ea typeface="+mn-ea"/>
                <a:cs typeface="+mn-cs"/>
              </a:rPr>
              <a:t>Fullmakt når nokon har manglande helserettsleg samtykkekompetanse</a:t>
            </a:r>
          </a:p>
        </p:txBody>
      </p:sp>
      <p:grpSp>
        <p:nvGrpSpPr>
          <p:cNvPr id="9" name="Gruppe 8">
            <a:extLst>
              <a:ext uri="{FF2B5EF4-FFF2-40B4-BE49-F238E27FC236}">
                <a16:creationId xmlns:a16="http://schemas.microsoft.com/office/drawing/2014/main" id="{C42EBD4C-7755-6728-609C-4FCDF900202A}"/>
              </a:ext>
              <a:ext uri="{C183D7F6-B498-43B3-948B-1728B52AA6E4}">
                <adec:decorative xmlns:adec="http://schemas.microsoft.com/office/drawing/2017/decorative" val="1"/>
              </a:ext>
            </a:extLst>
          </p:cNvPr>
          <p:cNvGrpSpPr/>
          <p:nvPr/>
        </p:nvGrpSpPr>
        <p:grpSpPr>
          <a:xfrm>
            <a:off x="4820528" y="1924238"/>
            <a:ext cx="2403328" cy="2403328"/>
            <a:chOff x="6594296" y="1794863"/>
            <a:chExt cx="2403328" cy="2403328"/>
          </a:xfrm>
        </p:grpSpPr>
        <p:sp>
          <p:nvSpPr>
            <p:cNvPr id="6" name="Oval 9">
              <a:extLst>
                <a:ext uri="{FF2B5EF4-FFF2-40B4-BE49-F238E27FC236}">
                  <a16:creationId xmlns:a16="http://schemas.microsoft.com/office/drawing/2014/main" id="{810ED2D4-A81F-9A58-3EE2-7E1EC1E54F5B}"/>
                </a:ext>
                <a:ext uri="{C183D7F6-B498-43B3-948B-1728B52AA6E4}">
                  <adec:decorative xmlns:adec="http://schemas.microsoft.com/office/drawing/2017/decorative" val="1"/>
                </a:ext>
              </a:extLst>
            </p:cNvPr>
            <p:cNvSpPr/>
            <p:nvPr/>
          </p:nvSpPr>
          <p:spPr>
            <a:xfrm>
              <a:off x="6594296" y="1794863"/>
              <a:ext cx="2403328" cy="2403328"/>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1" name="Grafikk 13">
              <a:extLst>
                <a:ext uri="{FF2B5EF4-FFF2-40B4-BE49-F238E27FC236}">
                  <a16:creationId xmlns:a16="http://schemas.microsoft.com/office/drawing/2014/main" id="{D6D8B439-CCD7-96B5-FA04-CC6AB9C8E8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84660" y="1998827"/>
              <a:ext cx="534417" cy="1725163"/>
            </a:xfrm>
            <a:prstGeom prst="rect">
              <a:avLst/>
            </a:prstGeom>
          </p:spPr>
        </p:pic>
        <p:pic>
          <p:nvPicPr>
            <p:cNvPr id="13" name="Graphic 43">
              <a:extLst>
                <a:ext uri="{FF2B5EF4-FFF2-40B4-BE49-F238E27FC236}">
                  <a16:creationId xmlns:a16="http://schemas.microsoft.com/office/drawing/2014/main" id="{CE42820A-08D0-AB0F-F18E-6D87D0F7EC7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27905" y="1977210"/>
              <a:ext cx="562554" cy="1725163"/>
            </a:xfrm>
            <a:prstGeom prst="rect">
              <a:avLst/>
            </a:prstGeom>
          </p:spPr>
        </p:pic>
        <p:pic>
          <p:nvPicPr>
            <p:cNvPr id="10" name="Graphic 48">
              <a:extLst>
                <a:ext uri="{FF2B5EF4-FFF2-40B4-BE49-F238E27FC236}">
                  <a16:creationId xmlns:a16="http://schemas.microsoft.com/office/drawing/2014/main" id="{B435A093-F305-A806-BDDB-7A683ACF419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68594" y="2516476"/>
              <a:ext cx="488085" cy="1168065"/>
            </a:xfrm>
            <a:prstGeom prst="rect">
              <a:avLst/>
            </a:prstGeom>
          </p:spPr>
        </p:pic>
      </p:grpSp>
      <p:grpSp>
        <p:nvGrpSpPr>
          <p:cNvPr id="12" name="Gruppe 11">
            <a:extLst>
              <a:ext uri="{FF2B5EF4-FFF2-40B4-BE49-F238E27FC236}">
                <a16:creationId xmlns:a16="http://schemas.microsoft.com/office/drawing/2014/main" id="{3AE7FC6B-7839-651F-793C-D08C27F502F2}"/>
              </a:ext>
              <a:ext uri="{C183D7F6-B498-43B3-948B-1728B52AA6E4}">
                <adec:decorative xmlns:adec="http://schemas.microsoft.com/office/drawing/2017/decorative" val="1"/>
              </a:ext>
            </a:extLst>
          </p:cNvPr>
          <p:cNvGrpSpPr/>
          <p:nvPr/>
        </p:nvGrpSpPr>
        <p:grpSpPr>
          <a:xfrm>
            <a:off x="5658391" y="3582906"/>
            <a:ext cx="2249209" cy="2249209"/>
            <a:chOff x="6021155" y="4240180"/>
            <a:chExt cx="2249209" cy="2249209"/>
          </a:xfrm>
        </p:grpSpPr>
        <p:sp>
          <p:nvSpPr>
            <p:cNvPr id="3" name="Oval 9">
              <a:extLst>
                <a:ext uri="{FF2B5EF4-FFF2-40B4-BE49-F238E27FC236}">
                  <a16:creationId xmlns:a16="http://schemas.microsoft.com/office/drawing/2014/main" id="{55D0538A-21E6-A363-0837-10EBBA7A1C52}"/>
                </a:ext>
                <a:ext uri="{C183D7F6-B498-43B3-948B-1728B52AA6E4}">
                  <adec:decorative xmlns:adec="http://schemas.microsoft.com/office/drawing/2017/decorative" val="1"/>
                </a:ext>
              </a:extLst>
            </p:cNvPr>
            <p:cNvSpPr/>
            <p:nvPr/>
          </p:nvSpPr>
          <p:spPr>
            <a:xfrm>
              <a:off x="6021155" y="4240180"/>
              <a:ext cx="2249209" cy="2249209"/>
            </a:xfrm>
            <a:prstGeom prst="ellipse">
              <a:avLst/>
            </a:pr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7" name="Graphic 38">
              <a:extLst>
                <a:ext uri="{FF2B5EF4-FFF2-40B4-BE49-F238E27FC236}">
                  <a16:creationId xmlns:a16="http://schemas.microsoft.com/office/drawing/2014/main" id="{CC8BC576-3E56-6553-5CFD-FB855EEB8FC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92235" y="4779788"/>
              <a:ext cx="310399" cy="1135174"/>
            </a:xfrm>
            <a:prstGeom prst="rect">
              <a:avLst/>
            </a:prstGeom>
          </p:spPr>
        </p:pic>
        <p:pic>
          <p:nvPicPr>
            <p:cNvPr id="18" name="Graphic 25">
              <a:extLst>
                <a:ext uri="{FF2B5EF4-FFF2-40B4-BE49-F238E27FC236}">
                  <a16:creationId xmlns:a16="http://schemas.microsoft.com/office/drawing/2014/main" id="{4D00D96F-11D9-EC92-F366-098AB1CD81A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09330" y="5274894"/>
              <a:ext cx="751650" cy="693831"/>
            </a:xfrm>
            <a:prstGeom prst="rect">
              <a:avLst/>
            </a:prstGeom>
          </p:spPr>
        </p:pic>
        <p:pic>
          <p:nvPicPr>
            <p:cNvPr id="16" name="Graphic 65">
              <a:extLst>
                <a:ext uri="{FF2B5EF4-FFF2-40B4-BE49-F238E27FC236}">
                  <a16:creationId xmlns:a16="http://schemas.microsoft.com/office/drawing/2014/main" id="{C09CBBF6-F138-463D-FB39-0DC28B78B1F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7470171" y="4779788"/>
              <a:ext cx="458315" cy="1188225"/>
            </a:xfrm>
            <a:prstGeom prst="rect">
              <a:avLst/>
            </a:prstGeom>
          </p:spPr>
        </p:pic>
      </p:grpSp>
      <p:grpSp>
        <p:nvGrpSpPr>
          <p:cNvPr id="26" name="Gruppe 25">
            <a:extLst>
              <a:ext uri="{FF2B5EF4-FFF2-40B4-BE49-F238E27FC236}">
                <a16:creationId xmlns:a16="http://schemas.microsoft.com/office/drawing/2014/main" id="{3F22718D-12C4-D0AD-FDC7-8EE438DBB7F7}"/>
              </a:ext>
              <a:ext uri="{C183D7F6-B498-43B3-948B-1728B52AA6E4}">
                <adec:decorative xmlns:adec="http://schemas.microsoft.com/office/drawing/2017/decorative" val="1"/>
              </a:ext>
            </a:extLst>
          </p:cNvPr>
          <p:cNvGrpSpPr/>
          <p:nvPr/>
        </p:nvGrpSpPr>
        <p:grpSpPr>
          <a:xfrm>
            <a:off x="3871897" y="3496465"/>
            <a:ext cx="2249209" cy="2249209"/>
            <a:chOff x="5427601" y="4565242"/>
            <a:chExt cx="2249209" cy="2249209"/>
          </a:xfrm>
        </p:grpSpPr>
        <p:sp>
          <p:nvSpPr>
            <p:cNvPr id="20" name="Oval 9">
              <a:extLst>
                <a:ext uri="{FF2B5EF4-FFF2-40B4-BE49-F238E27FC236}">
                  <a16:creationId xmlns:a16="http://schemas.microsoft.com/office/drawing/2014/main" id="{AD7C75E2-5591-C33D-01E2-47AD2462BCEE}"/>
                </a:ext>
                <a:ext uri="{C183D7F6-B498-43B3-948B-1728B52AA6E4}">
                  <adec:decorative xmlns:adec="http://schemas.microsoft.com/office/drawing/2017/decorative" val="1"/>
                </a:ext>
              </a:extLst>
            </p:cNvPr>
            <p:cNvSpPr/>
            <p:nvPr/>
          </p:nvSpPr>
          <p:spPr>
            <a:xfrm>
              <a:off x="5427601" y="4565242"/>
              <a:ext cx="2249209" cy="2249209"/>
            </a:xfrm>
            <a:prstGeom prst="ellipse">
              <a:avLst/>
            </a:prstGeom>
            <a:solidFill>
              <a:srgbClr val="BFD1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21" name="Grafikk 27">
              <a:extLst>
                <a:ext uri="{FF2B5EF4-FFF2-40B4-BE49-F238E27FC236}">
                  <a16:creationId xmlns:a16="http://schemas.microsoft.com/office/drawing/2014/main" id="{05E18FE2-1963-3F3D-F1C0-2195E4C7E62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785620" y="5177618"/>
              <a:ext cx="446688" cy="1134445"/>
            </a:xfrm>
            <a:prstGeom prst="rect">
              <a:avLst/>
            </a:prstGeom>
          </p:spPr>
        </p:pic>
        <p:pic>
          <p:nvPicPr>
            <p:cNvPr id="25" name="Graphic 27">
              <a:extLst>
                <a:ext uri="{FF2B5EF4-FFF2-40B4-BE49-F238E27FC236}">
                  <a16:creationId xmlns:a16="http://schemas.microsoft.com/office/drawing/2014/main" id="{9C627AA6-6327-A42D-88D2-306F4B94A3B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86691" y="5406320"/>
              <a:ext cx="834650" cy="858209"/>
            </a:xfrm>
            <a:prstGeom prst="rect">
              <a:avLst/>
            </a:prstGeom>
          </p:spPr>
        </p:pic>
        <p:pic>
          <p:nvPicPr>
            <p:cNvPr id="24" name="Grafikk 13">
              <a:extLst>
                <a:ext uri="{FF2B5EF4-FFF2-40B4-BE49-F238E27FC236}">
                  <a16:creationId xmlns:a16="http://schemas.microsoft.com/office/drawing/2014/main" id="{3906B6A6-E76C-9235-F88C-4470984E37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25062" y="5058207"/>
              <a:ext cx="437329" cy="1411749"/>
            </a:xfrm>
            <a:prstGeom prst="rect">
              <a:avLst/>
            </a:prstGeom>
          </p:spPr>
        </p:pic>
      </p:grpSp>
    </p:spTree>
    <p:extLst>
      <p:ext uri="{BB962C8B-B14F-4D97-AF65-F5344CB8AC3E}">
        <p14:creationId xmlns:p14="http://schemas.microsoft.com/office/powerpoint/2010/main" val="420795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E8A1EF-8FDB-A443-419D-9AE981B4E7F4}"/>
              </a:ext>
            </a:extLst>
          </p:cNvPr>
          <p:cNvSpPr>
            <a:spLocks noGrp="1"/>
          </p:cNvSpPr>
          <p:nvPr>
            <p:ph type="title"/>
          </p:nvPr>
        </p:nvSpPr>
        <p:spPr>
          <a:xfrm>
            <a:off x="627196" y="728663"/>
            <a:ext cx="5040000" cy="938385"/>
          </a:xfrm>
        </p:spPr>
        <p:txBody>
          <a:bodyPr/>
          <a:lstStyle/>
          <a:p>
            <a:r>
              <a:rPr lang="nb-NO"/>
              <a:t>Helsenorge heile livet</a:t>
            </a:r>
            <a:br>
              <a:rPr lang="nb-NO"/>
            </a:br>
            <a:endParaRPr lang="nb-NO"/>
          </a:p>
        </p:txBody>
      </p:sp>
      <p:sp>
        <p:nvSpPr>
          <p:cNvPr id="7" name="Plassholder for tekst 6">
            <a:extLst>
              <a:ext uri="{FF2B5EF4-FFF2-40B4-BE49-F238E27FC236}">
                <a16:creationId xmlns:a16="http://schemas.microsoft.com/office/drawing/2014/main" id="{0F06EEBF-0920-8BAA-C936-E6B82682F7C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8" name="Plassholder for tekst 17">
            <a:extLst>
              <a:ext uri="{FF2B5EF4-FFF2-40B4-BE49-F238E27FC236}">
                <a16:creationId xmlns:a16="http://schemas.microsoft.com/office/drawing/2014/main" id="{F35E73D4-5DA3-05F7-B727-5BB835473F1C}"/>
              </a:ext>
            </a:extLst>
          </p:cNvPr>
          <p:cNvSpPr>
            <a:spLocks noGrp="1"/>
          </p:cNvSpPr>
          <p:nvPr>
            <p:ph type="body" sz="quarter" idx="19"/>
          </p:nvPr>
        </p:nvSpPr>
        <p:spPr>
          <a:xfrm>
            <a:off x="627063" y="1916113"/>
            <a:ext cx="5040312" cy="4486275"/>
          </a:xfrm>
        </p:spPr>
        <p:txBody>
          <a:bodyPr vert="horz" lIns="0" tIns="0" rIns="0" bIns="0" rtlCol="0" anchor="t">
            <a:noAutofit/>
          </a:bodyPr>
          <a:lstStyle/>
          <a:p>
            <a:pPr marL="0" indent="0">
              <a:buNone/>
            </a:pPr>
            <a:r>
              <a:rPr lang="nb-NO" sz="2400" dirty="0"/>
              <a:t>Livet har mange fasar. Vi tar vare på oss sjølve og våre kjære, men av og til treng vi at andre tar vare på oss.</a:t>
            </a:r>
          </a:p>
          <a:p>
            <a:pPr marL="0" indent="0">
              <a:buNone/>
            </a:pPr>
            <a:endParaRPr lang="nb-NO" sz="2400" dirty="0"/>
          </a:p>
          <a:p>
            <a:pPr marL="0" indent="0">
              <a:buNone/>
            </a:pPr>
            <a:r>
              <a:rPr lang="nb-NO" sz="2400" dirty="0"/>
              <a:t>Dei som ønsker hjelp til bruk av Helsenorge kan gi </a:t>
            </a:r>
            <a:r>
              <a:rPr lang="nb-NO" sz="2400" b="1" dirty="0"/>
              <a:t>fullmakt til pårørande.</a:t>
            </a:r>
          </a:p>
        </p:txBody>
      </p:sp>
      <p:pic>
        <p:nvPicPr>
          <p:cNvPr id="28" name="Plassholder for bilde 27" descr="Bilde av en person som holder mobil i hendene som viser siden hvor man kan gi fullmakt på Helsenorge">
            <a:extLst>
              <a:ext uri="{FF2B5EF4-FFF2-40B4-BE49-F238E27FC236}">
                <a16:creationId xmlns:a16="http://schemas.microsoft.com/office/drawing/2014/main" id="{0AD4406F-715F-8EFC-40B6-3DACF9838CCE}"/>
              </a:ext>
              <a:ext uri="{C183D7F6-B498-43B3-948B-1728B52AA6E4}">
                <adec:decorative xmlns:adec="http://schemas.microsoft.com/office/drawing/2017/decorative" val="0"/>
              </a:ext>
            </a:extLst>
          </p:cNvPr>
          <p:cNvPicPr>
            <a:picLocks noGrp="1" noChangeAspect="1"/>
          </p:cNvPicPr>
          <p:nvPr>
            <p:ph type="pic" sz="quarter" idx="17"/>
          </p:nvPr>
        </p:nvPicPr>
        <p:blipFill>
          <a:blip r:embed="rId3"/>
          <a:srcRect l="10013" r="30739"/>
          <a:stretch>
            <a:fillRect/>
          </a:stretch>
        </p:blipFill>
        <p:spPr>
          <a:xfrm>
            <a:off x="6097200" y="0"/>
            <a:ext cx="6094800" cy="6858000"/>
          </a:xfrm>
          <a:solidFill>
            <a:srgbClr val="E0F9ED"/>
          </a:solidFill>
        </p:spPr>
      </p:pic>
    </p:spTree>
    <p:extLst>
      <p:ext uri="{BB962C8B-B14F-4D97-AF65-F5344CB8AC3E}">
        <p14:creationId xmlns:p14="http://schemas.microsoft.com/office/powerpoint/2010/main" val="756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990B46-D1D5-30A8-EE38-2FDE42284562}"/>
              </a:ext>
            </a:extLst>
          </p:cNvPr>
          <p:cNvSpPr>
            <a:spLocks noGrp="1"/>
          </p:cNvSpPr>
          <p:nvPr>
            <p:ph type="title"/>
          </p:nvPr>
        </p:nvSpPr>
        <p:spPr/>
        <p:txBody>
          <a:bodyPr/>
          <a:lstStyle/>
          <a:p>
            <a:r>
              <a:rPr lang="nb-NO"/>
              <a:t>Korleis fungerer fullmakt på Helsenorge?</a:t>
            </a:r>
          </a:p>
        </p:txBody>
      </p:sp>
      <p:sp>
        <p:nvSpPr>
          <p:cNvPr id="6" name="Plassholder for tekst 5">
            <a:extLst>
              <a:ext uri="{FF2B5EF4-FFF2-40B4-BE49-F238E27FC236}">
                <a16:creationId xmlns:a16="http://schemas.microsoft.com/office/drawing/2014/main" id="{A1B794B3-7FC3-C3E4-4BFB-47D30D3583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1026" name="Picture 2">
            <a:extLst>
              <a:ext uri="{FF2B5EF4-FFF2-40B4-BE49-F238E27FC236}">
                <a16:creationId xmlns:a16="http://schemas.microsoft.com/office/drawing/2014/main" id="{6B1384B6-5453-89A5-6227-868C387FDB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67" y="1622275"/>
            <a:ext cx="4438650" cy="521017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vrundede hjørner 6">
            <a:extLst>
              <a:ext uri="{FF2B5EF4-FFF2-40B4-BE49-F238E27FC236}">
                <a16:creationId xmlns:a16="http://schemas.microsoft.com/office/drawing/2014/main" id="{3C8548B7-7B02-2534-52C7-50889A9759E6}"/>
              </a:ext>
            </a:extLst>
          </p:cNvPr>
          <p:cNvSpPr/>
          <p:nvPr/>
        </p:nvSpPr>
        <p:spPr>
          <a:xfrm>
            <a:off x="1022110" y="1693264"/>
            <a:ext cx="2642344" cy="106354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enten gi eller få fullmakt</a:t>
            </a:r>
          </a:p>
        </p:txBody>
      </p:sp>
      <p:sp>
        <p:nvSpPr>
          <p:cNvPr id="2" name="Rektangel: avrundede hjørner 1">
            <a:extLst>
              <a:ext uri="{FF2B5EF4-FFF2-40B4-BE49-F238E27FC236}">
                <a16:creationId xmlns:a16="http://schemas.microsoft.com/office/drawing/2014/main" id="{868A4C60-22D9-A7FF-ACB1-475DCE8CCD5D}"/>
              </a:ext>
            </a:extLst>
          </p:cNvPr>
          <p:cNvSpPr/>
          <p:nvPr/>
        </p:nvSpPr>
        <p:spPr>
          <a:xfrm>
            <a:off x="603008" y="3284538"/>
            <a:ext cx="2614249" cy="105203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gir fullmakt må ha fylt 16 år</a:t>
            </a:r>
          </a:p>
        </p:txBody>
      </p:sp>
      <p:sp>
        <p:nvSpPr>
          <p:cNvPr id="8" name="Rektangel: avrundede hjørner 7">
            <a:extLst>
              <a:ext uri="{FF2B5EF4-FFF2-40B4-BE49-F238E27FC236}">
                <a16:creationId xmlns:a16="http://schemas.microsoft.com/office/drawing/2014/main" id="{4EF8A47C-3216-E1C1-1926-0F28F8910579}"/>
              </a:ext>
            </a:extLst>
          </p:cNvPr>
          <p:cNvSpPr/>
          <p:nvPr/>
        </p:nvSpPr>
        <p:spPr>
          <a:xfrm>
            <a:off x="863616" y="4785049"/>
            <a:ext cx="2800838" cy="119497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får fullmakt må ha fylt 18 år</a:t>
            </a:r>
          </a:p>
        </p:txBody>
      </p:sp>
      <p:sp>
        <p:nvSpPr>
          <p:cNvPr id="11" name="Rektangel: avrundede hjørner 10">
            <a:extLst>
              <a:ext uri="{FF2B5EF4-FFF2-40B4-BE49-F238E27FC236}">
                <a16:creationId xmlns:a16="http://schemas.microsoft.com/office/drawing/2014/main" id="{1937AA91-F316-4AF8-2BF9-4A4F3670DA07}"/>
              </a:ext>
            </a:extLst>
          </p:cNvPr>
          <p:cNvSpPr/>
          <p:nvPr/>
        </p:nvSpPr>
        <p:spPr>
          <a:xfrm>
            <a:off x="7702036" y="1506665"/>
            <a:ext cx="3255611" cy="143751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digitalt på Helsenorge eller ved å sende eit skjema i posten</a:t>
            </a:r>
            <a:endParaRPr kumimoji="0" lang="nb-NO"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ktangel: avrundede hjørner 9">
            <a:extLst>
              <a:ext uri="{FF2B5EF4-FFF2-40B4-BE49-F238E27FC236}">
                <a16:creationId xmlns:a16="http://schemas.microsoft.com/office/drawing/2014/main" id="{EF0B2BE0-F439-77D8-8798-BDAA97563533}"/>
              </a:ext>
            </a:extLst>
          </p:cNvPr>
          <p:cNvSpPr/>
          <p:nvPr/>
        </p:nvSpPr>
        <p:spPr>
          <a:xfrm>
            <a:off x="8756337" y="3239330"/>
            <a:ext cx="2945807" cy="152333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a:t>
            </a:r>
            <a:r>
              <a:rPr lang="nb-NO" sz="2000" dirty="0">
                <a:solidFill>
                  <a:srgbClr val="000000"/>
                </a:solidFill>
                <a:latin typeface="Arial" panose="020B0604020202020204"/>
              </a:rPr>
              <a:t>u</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som gir fullmakta vel kva den som får fullmakta skal få tilgang til </a:t>
            </a:r>
          </a:p>
        </p:txBody>
      </p:sp>
      <p:sp>
        <p:nvSpPr>
          <p:cNvPr id="9" name="Rektangel: avrundede hjørner 8">
            <a:extLst>
              <a:ext uri="{FF2B5EF4-FFF2-40B4-BE49-F238E27FC236}">
                <a16:creationId xmlns:a16="http://schemas.microsoft.com/office/drawing/2014/main" id="{574E7258-4D18-07F4-DFDE-B81BEE579462}"/>
              </a:ext>
            </a:extLst>
          </p:cNvPr>
          <p:cNvSpPr/>
          <p:nvPr/>
        </p:nvSpPr>
        <p:spPr>
          <a:xfrm>
            <a:off x="8012334" y="5124187"/>
            <a:ext cx="2759499" cy="129671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i ein utvald periode eller på ubestemd tid</a:t>
            </a:r>
          </a:p>
        </p:txBody>
      </p:sp>
    </p:spTree>
    <p:extLst>
      <p:ext uri="{BB962C8B-B14F-4D97-AF65-F5344CB8AC3E}">
        <p14:creationId xmlns:p14="http://schemas.microsoft.com/office/powerpoint/2010/main" val="36984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11" grpId="0" animBg="1"/>
      <p:bldP spid="10"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2A4E9-63A2-B38F-1040-AAF096732CD4}"/>
              </a:ext>
            </a:extLst>
          </p:cNvPr>
          <p:cNvSpPr>
            <a:spLocks noGrp="1"/>
          </p:cNvSpPr>
          <p:nvPr>
            <p:ph type="title"/>
          </p:nvPr>
        </p:nvSpPr>
        <p:spPr>
          <a:xfrm>
            <a:off x="627196" y="728663"/>
            <a:ext cx="5040000" cy="938385"/>
          </a:xfrm>
        </p:spPr>
        <p:txBody>
          <a:bodyPr anchor="t">
            <a:normAutofit/>
          </a:bodyPr>
          <a:lstStyle/>
          <a:p>
            <a:r>
              <a:rPr lang="nb-NO" sz="3300"/>
              <a:t>Fullmakt ved å sende skjema i posten</a:t>
            </a:r>
          </a:p>
        </p:txBody>
      </p:sp>
      <p:sp>
        <p:nvSpPr>
          <p:cNvPr id="17" name="Text Placeholder 2">
            <a:extLst>
              <a:ext uri="{FF2B5EF4-FFF2-40B4-BE49-F238E27FC236}">
                <a16:creationId xmlns:a16="http://schemas.microsoft.com/office/drawing/2014/main" id="{7A6CF323-F38D-13D2-C65B-527D890BCA6D}"/>
              </a:ext>
              <a:ext uri="{C183D7F6-B498-43B3-948B-1728B52AA6E4}">
                <adec:decorative xmlns:adec="http://schemas.microsoft.com/office/drawing/2017/decorative" val="1"/>
              </a:ext>
            </a:extLst>
          </p:cNvPr>
          <p:cNvSpPr>
            <a:spLocks noGrp="1"/>
          </p:cNvSpPr>
          <p:nvPr>
            <p:ph type="body" sz="quarter" idx="14"/>
          </p:nvPr>
        </p:nvSpPr>
        <p:spPr>
          <a:xfrm>
            <a:off x="623888" y="333375"/>
            <a:ext cx="5040000" cy="325437"/>
          </a:xfrm>
        </p:spPr>
        <p:txBody>
          <a:bodyPr/>
          <a:lstStyle/>
          <a:p>
            <a:endParaRPr lang="en-US"/>
          </a:p>
        </p:txBody>
      </p:sp>
      <p:sp>
        <p:nvSpPr>
          <p:cNvPr id="4" name="Plassholder for innhold 3">
            <a:extLst>
              <a:ext uri="{FF2B5EF4-FFF2-40B4-BE49-F238E27FC236}">
                <a16:creationId xmlns:a16="http://schemas.microsoft.com/office/drawing/2014/main" id="{38995809-0403-C17C-1FD6-9FE179AD770F}"/>
              </a:ext>
            </a:extLst>
          </p:cNvPr>
          <p:cNvSpPr>
            <a:spLocks noGrp="1"/>
          </p:cNvSpPr>
          <p:nvPr>
            <p:ph type="body" sz="quarter" idx="19"/>
          </p:nvPr>
        </p:nvSpPr>
        <p:spPr>
          <a:xfrm>
            <a:off x="627196" y="1916113"/>
            <a:ext cx="5040000" cy="4486275"/>
          </a:xfrm>
        </p:spPr>
        <p:txBody>
          <a:bodyPr>
            <a:normAutofit/>
          </a:bodyPr>
          <a:lstStyle/>
          <a:p>
            <a:pPr marL="342900" indent="-342900"/>
            <a:endParaRPr lang="nb-NO" dirty="0"/>
          </a:p>
          <a:p>
            <a:pPr marL="342900" indent="-342900"/>
            <a:r>
              <a:rPr lang="nb-NO" dirty="0"/>
              <a:t>Kvar finn du skjemaet?</a:t>
            </a:r>
          </a:p>
          <a:p>
            <a:pPr marL="574562" lvl="1" indent="-342900"/>
            <a:r>
              <a:rPr lang="nb-NO" sz="2000" dirty="0">
                <a:hlinkClick r:id="rId3"/>
              </a:rPr>
              <a:t>Last ned frå Helsenorge.no</a:t>
            </a:r>
            <a:r>
              <a:rPr lang="nb-NO" sz="2000" dirty="0"/>
              <a:t>, eller</a:t>
            </a:r>
          </a:p>
          <a:p>
            <a:pPr marL="574562" lvl="1" indent="-342900"/>
            <a:r>
              <a:rPr lang="nb-NO" sz="2000" dirty="0"/>
              <a:t>Ring Veiledning Helsenorge på telefon </a:t>
            </a:r>
            <a:br>
              <a:rPr lang="nb-NO" sz="2000" dirty="0"/>
            </a:br>
            <a:r>
              <a:rPr lang="nb-NO" sz="2000" dirty="0"/>
              <a:t>til 23 32 70 00, og be dei sende skjemaet til adressa di</a:t>
            </a:r>
          </a:p>
          <a:p>
            <a:pPr marL="574562" lvl="1" indent="-342900"/>
            <a:endParaRPr lang="nb-NO" sz="2000" dirty="0"/>
          </a:p>
          <a:p>
            <a:pPr marL="342900" indent="-342900"/>
            <a:r>
              <a:rPr lang="nb-NO" dirty="0"/>
              <a:t>Den som gir fullmakta må signere utfylt skjema og legge ved kopi av legitimasjonen sin</a:t>
            </a:r>
          </a:p>
        </p:txBody>
      </p:sp>
      <p:pic>
        <p:nvPicPr>
          <p:cNvPr id="9" name="Bilde 8">
            <a:extLst>
              <a:ext uri="{FF2B5EF4-FFF2-40B4-BE49-F238E27FC236}">
                <a16:creationId xmlns:a16="http://schemas.microsoft.com/office/drawing/2014/main" id="{FE047571-0DD7-9309-7DB1-7B99388144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42668" y="333375"/>
            <a:ext cx="4456853" cy="6300543"/>
          </a:xfrm>
          <a:prstGeom prst="rect">
            <a:avLst/>
          </a:prstGeom>
          <a:ln>
            <a:solidFill>
              <a:schemeClr val="bg1">
                <a:lumMod val="75000"/>
              </a:schemeClr>
            </a:solidFill>
          </a:ln>
        </p:spPr>
      </p:pic>
    </p:spTree>
    <p:extLst>
      <p:ext uri="{BB962C8B-B14F-4D97-AF65-F5344CB8AC3E}">
        <p14:creationId xmlns:p14="http://schemas.microsoft.com/office/powerpoint/2010/main" val="412298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680C-3EB5-1290-9322-286627F76556}"/>
              </a:ext>
            </a:extLst>
          </p:cNvPr>
          <p:cNvSpPr>
            <a:spLocks noGrp="1"/>
          </p:cNvSpPr>
          <p:nvPr>
            <p:ph type="title"/>
          </p:nvPr>
        </p:nvSpPr>
        <p:spPr/>
        <p:txBody>
          <a:bodyPr/>
          <a:lstStyle/>
          <a:p>
            <a:r>
              <a:rPr lang="nb-NO" sz="3400" dirty="0"/>
              <a:t>Fullmakt på Helsenorge inkluderer </a:t>
            </a:r>
            <a:r>
              <a:rPr lang="nb-NO" sz="3400" dirty="0" err="1"/>
              <a:t>ikkje</a:t>
            </a:r>
            <a:r>
              <a:rPr lang="nb-NO" sz="3400" dirty="0"/>
              <a:t> </a:t>
            </a:r>
            <a:r>
              <a:rPr lang="nb-NO" sz="3400" dirty="0" err="1"/>
              <a:t>Helfo-tenester</a:t>
            </a:r>
            <a:endParaRPr lang="nb-NO" sz="3400" dirty="0"/>
          </a:p>
        </p:txBody>
      </p:sp>
      <p:sp>
        <p:nvSpPr>
          <p:cNvPr id="3" name="Plassholder for tekst 2">
            <a:extLst>
              <a:ext uri="{FF2B5EF4-FFF2-40B4-BE49-F238E27FC236}">
                <a16:creationId xmlns:a16="http://schemas.microsoft.com/office/drawing/2014/main" id="{7198D7B9-F65E-B080-68E0-83DC776C30A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7" name="Rektangel 6">
            <a:extLst>
              <a:ext uri="{FF2B5EF4-FFF2-40B4-BE49-F238E27FC236}">
                <a16:creationId xmlns:a16="http://schemas.microsoft.com/office/drawing/2014/main" id="{1D34B120-CBF4-EAB2-CF1D-47DC0230F42F}"/>
              </a:ext>
            </a:extLst>
          </p:cNvPr>
          <p:cNvSpPr/>
          <p:nvPr/>
        </p:nvSpPr>
        <p:spPr>
          <a:xfrm>
            <a:off x="7010401" y="1928737"/>
            <a:ext cx="4522788" cy="2924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treng ei eiga </a:t>
            </a: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hlinkClick r:id="rId3"/>
              </a:rPr>
              <a:t>Helfo-fullmakt</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om du på vegner av andre skal:</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søke om Europeisk helsetrygdkort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finne og byte fastlege</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sjekke frikort og eigendelar </a:t>
            </a:r>
          </a:p>
        </p:txBody>
      </p:sp>
      <p:pic>
        <p:nvPicPr>
          <p:cNvPr id="5" name="Bilde 4" descr="Skjermbilde av siden på Helsenorge med informasjon om Fullmakt ved kontakt med Helfo">
            <a:extLst>
              <a:ext uri="{FF2B5EF4-FFF2-40B4-BE49-F238E27FC236}">
                <a16:creationId xmlns:a16="http://schemas.microsoft.com/office/drawing/2014/main" id="{0BF302DB-B44B-E397-1E69-1FEFECB2909F}"/>
              </a:ext>
            </a:extLst>
          </p:cNvPr>
          <p:cNvPicPr>
            <a:picLocks noChangeAspect="1"/>
          </p:cNvPicPr>
          <p:nvPr/>
        </p:nvPicPr>
        <p:blipFill>
          <a:blip r:embed="rId4"/>
          <a:stretch>
            <a:fillRect/>
          </a:stretch>
        </p:blipFill>
        <p:spPr>
          <a:xfrm>
            <a:off x="623888" y="1928737"/>
            <a:ext cx="5976609" cy="4446598"/>
          </a:xfrm>
          <a:prstGeom prst="rect">
            <a:avLst/>
          </a:prstGeom>
          <a:ln>
            <a:solidFill>
              <a:schemeClr val="bg1">
                <a:lumMod val="85000"/>
              </a:schemeClr>
            </a:solidFill>
          </a:ln>
        </p:spPr>
      </p:pic>
    </p:spTree>
    <p:extLst>
      <p:ext uri="{BB962C8B-B14F-4D97-AF65-F5344CB8AC3E}">
        <p14:creationId xmlns:p14="http://schemas.microsoft.com/office/powerpoint/2010/main" val="34340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1</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wrap="none"/>
          <a:lstStyle/>
          <a:p>
            <a:r>
              <a:rPr lang="nb-NO" dirty="0"/>
              <a:t>Kva Helsenorge er og kva vi kan gjere der</a:t>
            </a:r>
          </a:p>
        </p:txBody>
      </p:sp>
    </p:spTree>
    <p:extLst>
      <p:ext uri="{BB962C8B-B14F-4D97-AF65-F5344CB8AC3E}">
        <p14:creationId xmlns:p14="http://schemas.microsoft.com/office/powerpoint/2010/main" val="12724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4DC4CE-91BE-792E-7D98-02913FFCEBDA}"/>
              </a:ext>
            </a:extLst>
          </p:cNvPr>
          <p:cNvSpPr>
            <a:spLocks noGrp="1"/>
          </p:cNvSpPr>
          <p:nvPr>
            <p:ph type="title"/>
          </p:nvPr>
        </p:nvSpPr>
        <p:spPr>
          <a:xfrm>
            <a:off x="627062" y="728663"/>
            <a:ext cx="5300771" cy="938212"/>
          </a:xfrm>
        </p:spPr>
        <p:txBody>
          <a:bodyPr/>
          <a:lstStyle/>
          <a:p>
            <a:r>
              <a:rPr lang="nb-NO" sz="2400" dirty="0"/>
              <a:t>Fullmakt når nokon har manglande helserettsleg samtykkekompetanse​</a:t>
            </a:r>
          </a:p>
        </p:txBody>
      </p:sp>
      <p:sp>
        <p:nvSpPr>
          <p:cNvPr id="9" name="Plassholder for tekst 8">
            <a:extLst>
              <a:ext uri="{FF2B5EF4-FFF2-40B4-BE49-F238E27FC236}">
                <a16:creationId xmlns:a16="http://schemas.microsoft.com/office/drawing/2014/main" id="{B2534739-9EC3-9E10-D3E9-BA910B5D0A4D}"/>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tekst 3">
            <a:extLst>
              <a:ext uri="{FF2B5EF4-FFF2-40B4-BE49-F238E27FC236}">
                <a16:creationId xmlns:a16="http://schemas.microsoft.com/office/drawing/2014/main" id="{83010ECF-A793-47E9-1B4E-E60C20D9400C}"/>
              </a:ext>
            </a:extLst>
          </p:cNvPr>
          <p:cNvSpPr>
            <a:spLocks noGrp="1"/>
          </p:cNvSpPr>
          <p:nvPr>
            <p:ph type="body" sz="quarter" idx="19"/>
          </p:nvPr>
        </p:nvSpPr>
        <p:spPr>
          <a:xfrm>
            <a:off x="627196" y="1916113"/>
            <a:ext cx="5040000" cy="4486275"/>
          </a:xfrm>
        </p:spPr>
        <p:txBody>
          <a:bodyPr vert="horz" lIns="0" tIns="0" rIns="0" bIns="0" rtlCol="0">
            <a:noAutofit/>
          </a:bodyPr>
          <a:lstStyle>
            <a:lvl1pPr marL="215989" indent="-216000" algn="l" defTabSz="914354" rtl="0" eaLnBrk="1" latinLnBrk="0" hangingPunct="1">
              <a:lnSpc>
                <a:spcPct val="100000"/>
              </a:lnSpc>
              <a:spcBef>
                <a:spcPts val="1000"/>
              </a:spcBef>
              <a:buClr>
                <a:schemeClr val="tx2"/>
              </a:buClr>
              <a:buFont typeface="Arial" panose="020B0604020202020204" pitchFamily="34" charset="0"/>
              <a:buChar char="•"/>
              <a:tabLst/>
              <a:defRPr sz="20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2"/>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2"/>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Pårørande kan </a:t>
            </a:r>
            <a:r>
              <a:rPr lang="nb-NO" b="1" dirty="0"/>
              <a:t>be</a:t>
            </a:r>
            <a:r>
              <a:rPr lang="nb-NO" dirty="0"/>
              <a:t> om å få fullmakt på vegner av andre</a:t>
            </a:r>
          </a:p>
          <a:p>
            <a:r>
              <a:rPr lang="nb-NO" dirty="0"/>
              <a:t>Fullmakta er på vegner av nokon som </a:t>
            </a:r>
            <a:br>
              <a:rPr lang="nb-NO" dirty="0"/>
            </a:br>
            <a:r>
              <a:rPr lang="nb-NO" dirty="0"/>
              <a:t>er ute av stand til å vareta interessene sine og forstå kva eit samtykke inneber </a:t>
            </a:r>
          </a:p>
          <a:p>
            <a:pPr lvl="1"/>
            <a:r>
              <a:rPr lang="nb-NO" dirty="0"/>
              <a:t>Manglande helserettsleg samtykkekompetanse</a:t>
            </a:r>
          </a:p>
          <a:p>
            <a:r>
              <a:rPr lang="nb-NO" dirty="0"/>
              <a:t>Det er berre dei nærmaste pårørande som kan få ei slik fullmakt</a:t>
            </a:r>
          </a:p>
          <a:p>
            <a:r>
              <a:rPr lang="nb-NO" dirty="0"/>
              <a:t>Søk på ordet «samtykkekompetanse» på Helsenorge.no for å finne skjemaet</a:t>
            </a:r>
          </a:p>
          <a:p>
            <a:endParaRPr lang="nb-NO" dirty="0"/>
          </a:p>
        </p:txBody>
      </p:sp>
      <p:pic>
        <p:nvPicPr>
          <p:cNvPr id="7" name="Plassholder for bilde 6" descr="Person som holder hånd">
            <a:extLst>
              <a:ext uri="{FF2B5EF4-FFF2-40B4-BE49-F238E27FC236}">
                <a16:creationId xmlns:a16="http://schemas.microsoft.com/office/drawing/2014/main" id="{0ACE480F-FC52-140E-C2D9-D84ECFF1D783}"/>
              </a:ext>
            </a:extLst>
          </p:cNvPr>
          <p:cNvPicPr>
            <a:picLocks noGrp="1" noChangeAspect="1"/>
          </p:cNvPicPr>
          <p:nvPr>
            <p:ph type="pic" sz="quarter" idx="17"/>
          </p:nvPr>
        </p:nvPicPr>
        <p:blipFill>
          <a:blip r:embed="rId3"/>
          <a:srcRect l="20346" r="20346"/>
          <a:stretch/>
        </p:blipFill>
        <p:spPr>
          <a:xfrm>
            <a:off x="6097200" y="0"/>
            <a:ext cx="6094800" cy="6858000"/>
          </a:xfrm>
        </p:spPr>
      </p:pic>
    </p:spTree>
    <p:extLst>
      <p:ext uri="{BB962C8B-B14F-4D97-AF65-F5344CB8AC3E}">
        <p14:creationId xmlns:p14="http://schemas.microsoft.com/office/powerpoint/2010/main" val="188216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5EA37-2F99-BCF1-C563-CCD17628AF92}"/>
              </a:ext>
            </a:extLst>
          </p:cNvPr>
          <p:cNvSpPr>
            <a:spLocks noGrp="1"/>
          </p:cNvSpPr>
          <p:nvPr>
            <p:ph type="title"/>
          </p:nvPr>
        </p:nvSpPr>
        <p:spPr/>
        <p:txBody>
          <a:bodyPr/>
          <a:lstStyle/>
          <a:p>
            <a:r>
              <a:rPr lang="nb-NO" dirty="0"/>
              <a:t>Bruk av framtidsfullmakt​</a:t>
            </a:r>
          </a:p>
        </p:txBody>
      </p:sp>
      <p:sp>
        <p:nvSpPr>
          <p:cNvPr id="5" name="Plassholder for tekst 4">
            <a:extLst>
              <a:ext uri="{FF2B5EF4-FFF2-40B4-BE49-F238E27FC236}">
                <a16:creationId xmlns:a16="http://schemas.microsoft.com/office/drawing/2014/main" id="{DFBC0461-DB15-CF61-D725-225C1AE53000}"/>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B11E8EFA-1386-5949-4C38-56F7C677EE40}"/>
              </a:ext>
            </a:extLst>
          </p:cNvPr>
          <p:cNvSpPr>
            <a:spLocks noGrp="1"/>
          </p:cNvSpPr>
          <p:nvPr>
            <p:ph type="body" sz="quarter" idx="19"/>
          </p:nvPr>
        </p:nvSpPr>
        <p:spPr>
          <a:xfrm>
            <a:off x="623888" y="1643062"/>
            <a:ext cx="5040000" cy="4486275"/>
          </a:xfrm>
        </p:spPr>
        <p:txBody>
          <a:bodyPr/>
          <a:lstStyle/>
          <a:p>
            <a:pPr marL="342900" indent="-342900" fontAlgn="base">
              <a:lnSpc>
                <a:spcPts val="2175"/>
              </a:lnSpc>
            </a:pPr>
            <a:r>
              <a:rPr lang="nb-NO" noProof="0" dirty="0">
                <a:solidFill>
                  <a:srgbClr val="000000"/>
                </a:solidFill>
                <a:latin typeface="Arial" panose="020B0604020202020204" pitchFamily="34" charset="0"/>
              </a:rPr>
              <a:t>Ei framtidsfullmakt er eit privat alternativ til verjemål</a:t>
            </a:r>
          </a:p>
          <a:p>
            <a:pPr marL="342900" indent="-342900" fontAlgn="base">
              <a:lnSpc>
                <a:spcPts val="2175"/>
              </a:lnSpc>
            </a:pPr>
            <a:r>
              <a:rPr lang="nb-NO" dirty="0">
                <a:solidFill>
                  <a:srgbClr val="000000"/>
                </a:solidFill>
                <a:latin typeface="Arial" panose="020B0604020202020204" pitchFamily="34" charset="0"/>
              </a:rPr>
              <a:t>Pårørande kan bruke framtidsfullmakt for å få tilgang til Helsenorge på vegner av den som har gitt framtidsfullmakta </a:t>
            </a:r>
            <a:r>
              <a:rPr lang="en-US" dirty="0">
                <a:solidFill>
                  <a:srgbClr val="000000"/>
                </a:solidFill>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Føreset:</a:t>
            </a:r>
            <a:r>
              <a:rPr lang="en-US" b="0" i="0" dirty="0">
                <a:solidFill>
                  <a:srgbClr val="000000"/>
                </a:solidFill>
                <a:effectLst/>
                <a:latin typeface="Arial" panose="020B0604020202020204" pitchFamily="34" charset="0"/>
              </a:rPr>
              <a:t>​</a:t>
            </a:r>
          </a:p>
          <a:p>
            <a:pPr marL="795217" lvl="2" indent="-342900" fontAlgn="base">
              <a:lnSpc>
                <a:spcPts val="2175"/>
              </a:lnSpc>
            </a:pPr>
            <a:r>
              <a:rPr lang="nb-NO" b="0" i="0" u="none" strike="noStrike" dirty="0">
                <a:solidFill>
                  <a:srgbClr val="000000"/>
                </a:solidFill>
                <a:effectLst/>
                <a:latin typeface="Arial" panose="020B0604020202020204" pitchFamily="34" charset="0"/>
              </a:rPr>
              <a:t>Fullmakta må dekke </a:t>
            </a:r>
            <a:r>
              <a:rPr lang="nb-NO" dirty="0">
                <a:solidFill>
                  <a:srgbClr val="000000"/>
                </a:solidFill>
                <a:latin typeface="Arial" panose="020B0604020202020204" pitchFamily="34" charset="0"/>
              </a:rPr>
              <a:t>«</a:t>
            </a:r>
            <a:r>
              <a:rPr lang="nb-NO" b="0" i="0" u="none" strike="noStrike" dirty="0">
                <a:solidFill>
                  <a:srgbClr val="000000"/>
                </a:solidFill>
                <a:effectLst/>
                <a:latin typeface="Arial" panose="020B0604020202020204" pitchFamily="34" charset="0"/>
              </a:rPr>
              <a:t>personlege forhold» og/eller «innsyn i helseopplysningar», eller innehalde informasjon om at ho er gitt til nærmaste pårørande </a:t>
            </a:r>
            <a:r>
              <a:rPr lang="en-US" b="0" i="0" dirty="0">
                <a:solidFill>
                  <a:srgbClr val="000000"/>
                </a:solidFill>
                <a:effectLst/>
                <a:latin typeface="Arial" panose="020B0604020202020204" pitchFamily="34" charset="0"/>
              </a:rPr>
              <a:t>​</a:t>
            </a:r>
          </a:p>
          <a:p>
            <a:pPr marL="795217" lvl="2" indent="-342900" fontAlgn="base">
              <a:lnSpc>
                <a:spcPts val="2175"/>
              </a:lnSpc>
            </a:pPr>
            <a:r>
              <a:rPr lang="nb-NO" b="0" i="0" u="none" strike="noStrike" dirty="0">
                <a:solidFill>
                  <a:srgbClr val="000000"/>
                </a:solidFill>
                <a:effectLst/>
                <a:latin typeface="Arial" panose="020B0604020202020204" pitchFamily="34" charset="0"/>
              </a:rPr>
              <a:t>Fullmakta må vere stadfest av Statsforvaltaren</a:t>
            </a:r>
            <a:r>
              <a:rPr lang="en-US" b="0" i="0" dirty="0">
                <a:solidFill>
                  <a:srgbClr val="000000"/>
                </a:solidFill>
                <a:effectLst/>
                <a:latin typeface="Arial" panose="020B0604020202020204" pitchFamily="34" charset="0"/>
              </a:rPr>
              <a:t>​</a:t>
            </a:r>
          </a:p>
          <a:p>
            <a:pPr marL="342900" indent="-342900"/>
            <a:r>
              <a:rPr lang="nb-NO" dirty="0"/>
              <a:t>Pårørande går fram på same måte på Helsenorge.no som ved «Fullmakt når nokon har manglande helserettsleg samtykkekompetanse»</a:t>
            </a:r>
          </a:p>
        </p:txBody>
      </p:sp>
      <p:pic>
        <p:nvPicPr>
          <p:cNvPr id="4100" name="Picture 4" descr="Eldre mann med briller sammen med barnebarnet sitt">
            <a:extLst>
              <a:ext uri="{FF2B5EF4-FFF2-40B4-BE49-F238E27FC236}">
                <a16:creationId xmlns:a16="http://schemas.microsoft.com/office/drawing/2014/main" id="{0385C8C9-98FF-265E-D7AA-07B0136626E4}"/>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0357" r="2035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AC2C2C-16BA-8AF9-60C3-B2E674DB21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007D0D-85CA-939D-769C-FAFD1478BDCE}"/>
              </a:ext>
            </a:extLst>
          </p:cNvPr>
          <p:cNvSpPr>
            <a:spLocks noGrp="1"/>
          </p:cNvSpPr>
          <p:nvPr>
            <p:ph type="title"/>
          </p:nvPr>
        </p:nvSpPr>
        <p:spPr>
          <a:xfrm>
            <a:off x="627196" y="728662"/>
            <a:ext cx="10905992" cy="612776"/>
          </a:xfrm>
        </p:spPr>
        <p:txBody>
          <a:bodyPr/>
          <a:lstStyle/>
          <a:p>
            <a:r>
              <a:rPr lang="nb-NO" sz="3400" dirty="0"/>
              <a:t>Få hjelp med fullmakt og representasjon på Helsenorge</a:t>
            </a:r>
          </a:p>
        </p:txBody>
      </p:sp>
      <p:sp>
        <p:nvSpPr>
          <p:cNvPr id="9" name="Plassholder for tekst 8">
            <a:extLst>
              <a:ext uri="{FF2B5EF4-FFF2-40B4-BE49-F238E27FC236}">
                <a16:creationId xmlns:a16="http://schemas.microsoft.com/office/drawing/2014/main" id="{CECD9BF7-4F23-AD5F-D7A3-E90335A0767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F8874544-93E4-CD87-D669-6EF58D87D8E0}"/>
              </a:ext>
            </a:extLst>
          </p:cNvPr>
          <p:cNvSpPr txBox="1"/>
          <p:nvPr/>
        </p:nvSpPr>
        <p:spPr>
          <a:xfrm>
            <a:off x="5051798" y="2488415"/>
            <a:ext cx="7140202" cy="70788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Om du eller dine pårørande ønsker hjelp,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kan de ringe Rettleiing Helsenorge:</a:t>
            </a:r>
          </a:p>
        </p:txBody>
      </p:sp>
      <p:sp>
        <p:nvSpPr>
          <p:cNvPr id="5" name="TekstSylinder 4">
            <a:extLst>
              <a:ext uri="{FF2B5EF4-FFF2-40B4-BE49-F238E27FC236}">
                <a16:creationId xmlns:a16="http://schemas.microsoft.com/office/drawing/2014/main" id="{8EB3807C-AAF9-F655-30D4-5F98D485F3A1}"/>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CB476DF9-A522-5FD4-C9D4-B7DFC654F51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Ope kvardagar mellom 08:00-15:30</a:t>
            </a:r>
          </a:p>
        </p:txBody>
      </p:sp>
      <p:pic>
        <p:nvPicPr>
          <p:cNvPr id="8" name="Grafikk 7">
            <a:extLst>
              <a:ext uri="{FF2B5EF4-FFF2-40B4-BE49-F238E27FC236}">
                <a16:creationId xmlns:a16="http://schemas.microsoft.com/office/drawing/2014/main" id="{CBE0731B-0972-62CF-A74B-BDFB29CEE11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317897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5</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Om bruk av tenester på Helsenorge</a:t>
            </a:r>
          </a:p>
        </p:txBody>
      </p:sp>
    </p:spTree>
    <p:extLst>
      <p:ext uri="{BB962C8B-B14F-4D97-AF65-F5344CB8AC3E}">
        <p14:creationId xmlns:p14="http://schemas.microsoft.com/office/powerpoint/2010/main" val="938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3D9689-C935-0B26-C530-6E753819A89F}"/>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Framsida til Helsenorge.no når testpersonen Kurt Håkon har logga inn</a:t>
            </a:r>
          </a:p>
        </p:txBody>
      </p:sp>
      <p:pic>
        <p:nvPicPr>
          <p:cNvPr id="10" name="Bilde 9" descr="Skjermbilde av innlogget forside på Helsenorge">
            <a:extLst>
              <a:ext uri="{FF2B5EF4-FFF2-40B4-BE49-F238E27FC236}">
                <a16:creationId xmlns:a16="http://schemas.microsoft.com/office/drawing/2014/main" id="{018C43DE-ADC6-0B98-B212-8D5C97D1ED01}"/>
              </a:ext>
            </a:extLst>
          </p:cNvPr>
          <p:cNvPicPr>
            <a:picLocks noChangeAspect="1"/>
          </p:cNvPicPr>
          <p:nvPr/>
        </p:nvPicPr>
        <p:blipFill>
          <a:blip r:embed="rId3"/>
          <a:stretch>
            <a:fillRect/>
          </a:stretch>
        </p:blipFill>
        <p:spPr>
          <a:xfrm>
            <a:off x="1969002" y="0"/>
            <a:ext cx="8253996" cy="6858000"/>
          </a:xfrm>
          <a:prstGeom prst="rect">
            <a:avLst/>
          </a:prstGeom>
          <a:ln>
            <a:solidFill>
              <a:schemeClr val="bg1">
                <a:lumMod val="75000"/>
              </a:schemeClr>
            </a:solidFill>
          </a:ln>
        </p:spPr>
      </p:pic>
    </p:spTree>
    <p:extLst>
      <p:ext uri="{BB962C8B-B14F-4D97-AF65-F5344CB8AC3E}">
        <p14:creationId xmlns:p14="http://schemas.microsoft.com/office/powerpoint/2010/main" val="271320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D1D4A2-61CA-51D6-788C-441552CDCB79}"/>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Knappane «Fastlegen din», «Timeavtalar», «Reseptar», «Innboks» og «Sjå alle tenester» når testpersonen Kurt Håkon er logga inn på Helsenorge</a:t>
            </a:r>
          </a:p>
        </p:txBody>
      </p:sp>
      <p:pic>
        <p:nvPicPr>
          <p:cNvPr id="5" name="Bilde 4" descr="Skjermbilde av innlogget forside på Helsenorge med markering på knappene &quot;Timeavtaler&quot;, &quot;Resepter&quot;, &quot;Innboks&quot;, &quot;Se alle tjenester&quot; og &quot;Din fastlege&quot;">
            <a:extLst>
              <a:ext uri="{FF2B5EF4-FFF2-40B4-BE49-F238E27FC236}">
                <a16:creationId xmlns:a16="http://schemas.microsoft.com/office/drawing/2014/main" id="{33E68E5A-5C23-2B32-6F51-17AEF322B1B0}"/>
              </a:ext>
            </a:extLst>
          </p:cNvPr>
          <p:cNvPicPr>
            <a:picLocks noChangeAspect="1"/>
          </p:cNvPicPr>
          <p:nvPr/>
        </p:nvPicPr>
        <p:blipFill>
          <a:blip r:embed="rId3"/>
          <a:stretch>
            <a:fillRect/>
          </a:stretch>
        </p:blipFill>
        <p:spPr>
          <a:xfrm>
            <a:off x="1969002" y="0"/>
            <a:ext cx="8253996" cy="6858000"/>
          </a:xfrm>
          <a:prstGeom prst="rect">
            <a:avLst/>
          </a:prstGeom>
          <a:ln>
            <a:solidFill>
              <a:schemeClr val="bg1">
                <a:lumMod val="75000"/>
              </a:schemeClr>
            </a:solidFill>
          </a:ln>
        </p:spPr>
      </p:pic>
      <p:sp>
        <p:nvSpPr>
          <p:cNvPr id="6" name="Rektangel 5">
            <a:extLst>
              <a:ext uri="{FF2B5EF4-FFF2-40B4-BE49-F238E27FC236}">
                <a16:creationId xmlns:a16="http://schemas.microsoft.com/office/drawing/2014/main" id="{0F8A7CAF-BF8C-4042-FA86-288E6A27D240}"/>
              </a:ext>
              <a:ext uri="{C183D7F6-B498-43B3-948B-1728B52AA6E4}">
                <adec:decorative xmlns:adec="http://schemas.microsoft.com/office/drawing/2017/decorative" val="1"/>
              </a:ext>
            </a:extLst>
          </p:cNvPr>
          <p:cNvSpPr/>
          <p:nvPr/>
        </p:nvSpPr>
        <p:spPr>
          <a:xfrm>
            <a:off x="2743201" y="1483360"/>
            <a:ext cx="6807200" cy="7653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0D2500CB-8594-4157-4074-73B48B538700}"/>
              </a:ext>
              <a:ext uri="{C183D7F6-B498-43B3-948B-1728B52AA6E4}">
                <adec:decorative xmlns:adec="http://schemas.microsoft.com/office/drawing/2017/decorative" val="1"/>
              </a:ext>
            </a:extLst>
          </p:cNvPr>
          <p:cNvSpPr/>
          <p:nvPr/>
        </p:nvSpPr>
        <p:spPr>
          <a:xfrm>
            <a:off x="2710295" y="3106119"/>
            <a:ext cx="6867198"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8D94AFB9-BB2F-4CD1-0A62-FEBA5059529A}"/>
              </a:ext>
              <a:ext uri="{C183D7F6-B498-43B3-948B-1728B52AA6E4}">
                <adec:decorative xmlns:adec="http://schemas.microsoft.com/office/drawing/2017/decorative" val="1"/>
              </a:ext>
            </a:extLst>
          </p:cNvPr>
          <p:cNvSpPr/>
          <p:nvPr/>
        </p:nvSpPr>
        <p:spPr>
          <a:xfrm>
            <a:off x="5412819" y="2378602"/>
            <a:ext cx="1455342" cy="43910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892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6CA2E-780F-C202-083A-71054E625686}"/>
              </a:ext>
            </a:extLst>
          </p:cNvPr>
          <p:cNvSpPr>
            <a:spLocks noGrp="1"/>
          </p:cNvSpPr>
          <p:nvPr>
            <p:ph type="title"/>
          </p:nvPr>
        </p:nvSpPr>
        <p:spPr/>
        <p:txBody>
          <a:bodyPr/>
          <a:lstStyle/>
          <a:p>
            <a:r>
              <a:rPr lang="nb-NO" dirty="0"/>
              <a:t>Du skal no få meir informasjon om: </a:t>
            </a:r>
          </a:p>
        </p:txBody>
      </p:sp>
      <p:sp>
        <p:nvSpPr>
          <p:cNvPr id="3" name="Plassholder for innhold 2">
            <a:extLst>
              <a:ext uri="{FF2B5EF4-FFF2-40B4-BE49-F238E27FC236}">
                <a16:creationId xmlns:a16="http://schemas.microsoft.com/office/drawing/2014/main" id="{80CD26C9-9F6B-B81E-68EB-7AD409790895}"/>
              </a:ext>
            </a:extLst>
          </p:cNvPr>
          <p:cNvSpPr>
            <a:spLocks noGrp="1"/>
          </p:cNvSpPr>
          <p:nvPr>
            <p:ph sz="half" idx="1"/>
          </p:nvPr>
        </p:nvSpPr>
        <p:spPr>
          <a:xfrm>
            <a:off x="623888" y="2124364"/>
            <a:ext cx="5040000" cy="4004974"/>
          </a:xfrm>
        </p:spPr>
        <p:txBody>
          <a:bodyPr vert="horz" lIns="0" tIns="0" rIns="0" bIns="0" rtlCol="0" anchor="t">
            <a:noAutofit/>
          </a:bodyPr>
          <a:lstStyle/>
          <a:p>
            <a:pPr marL="215900" indent="-215900"/>
            <a:r>
              <a:rPr lang="nb-NO" sz="2400" dirty="0">
                <a:cs typeface="Arial"/>
              </a:rPr>
              <a:t>Fastlegetenester</a:t>
            </a:r>
          </a:p>
          <a:p>
            <a:pPr marL="215900" indent="-215900"/>
            <a:r>
              <a:rPr lang="nb-NO" sz="2400" dirty="0">
                <a:cs typeface="Arial"/>
              </a:rPr>
              <a:t>Innboks</a:t>
            </a:r>
            <a:endParaRPr lang="nb-NO" sz="2400" dirty="0"/>
          </a:p>
          <a:p>
            <a:pPr marL="215900" indent="-215900"/>
            <a:r>
              <a:rPr lang="nb-NO" sz="2400" dirty="0">
                <a:cs typeface="Arial"/>
              </a:rPr>
              <a:t>Reseptar</a:t>
            </a:r>
            <a:endParaRPr lang="nb-NO" sz="2400" dirty="0"/>
          </a:p>
          <a:p>
            <a:pPr marL="215900" indent="-215900"/>
            <a:r>
              <a:rPr lang="nb-NO" sz="2400" dirty="0">
                <a:cs typeface="Arial"/>
              </a:rPr>
              <a:t>Vaksinar</a:t>
            </a:r>
          </a:p>
          <a:p>
            <a:pPr marL="215900" indent="-215900"/>
            <a:r>
              <a:rPr lang="nb-NO" sz="2400" dirty="0">
                <a:cs typeface="Arial"/>
              </a:rPr>
              <a:t>Frikort og eigendelar</a:t>
            </a:r>
            <a:endParaRPr lang="nb-NO" sz="1800" dirty="0"/>
          </a:p>
          <a:p>
            <a:pPr marL="215900" indent="-215900"/>
            <a:r>
              <a:rPr lang="nb-NO" sz="2400" dirty="0">
                <a:cs typeface="Arial"/>
              </a:rPr>
              <a:t>Byte fastlege</a:t>
            </a:r>
            <a:endParaRPr lang="nb-NO" sz="1800" dirty="0"/>
          </a:p>
          <a:p>
            <a:pPr marL="215900" indent="-215900"/>
            <a:r>
              <a:rPr lang="nb-NO" sz="2400" dirty="0"/>
              <a:t>Pasientjournal</a:t>
            </a:r>
          </a:p>
          <a:p>
            <a:pPr marL="215900" indent="-215900"/>
            <a:r>
              <a:rPr lang="nb-NO" sz="2400" dirty="0"/>
              <a:t>Donorkort</a:t>
            </a:r>
          </a:p>
          <a:p>
            <a:pPr marL="0" indent="0">
              <a:buNone/>
            </a:pPr>
            <a:endParaRPr lang="nb-NO" sz="2400" dirty="0"/>
          </a:p>
          <a:p>
            <a:pPr marL="215900" indent="-215900"/>
            <a:endParaRPr lang="nb-NO" sz="2400" dirty="0"/>
          </a:p>
        </p:txBody>
      </p:sp>
      <p:sp>
        <p:nvSpPr>
          <p:cNvPr id="4" name="Plassholder for bilde 3">
            <a:extLst>
              <a:ext uri="{FF2B5EF4-FFF2-40B4-BE49-F238E27FC236}">
                <a16:creationId xmlns:a16="http://schemas.microsoft.com/office/drawing/2014/main" id="{6DA9F5C0-68A7-0F6D-D00D-067E3FD41982}"/>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nb-NO">
              <a:solidFill>
                <a:schemeClr val="accent1"/>
              </a:solidFill>
            </a:endParaRPr>
          </a:p>
        </p:txBody>
      </p:sp>
      <p:pic>
        <p:nvPicPr>
          <p:cNvPr id="9" name="Graphic 7">
            <a:extLst>
              <a:ext uri="{FF2B5EF4-FFF2-40B4-BE49-F238E27FC236}">
                <a16:creationId xmlns:a16="http://schemas.microsoft.com/office/drawing/2014/main" id="{51483D82-A4C6-CF77-6EE3-CFAA6E4D9CA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80444" y="1802451"/>
            <a:ext cx="3927111" cy="3253097"/>
          </a:xfrm>
          <a:prstGeom prst="rect">
            <a:avLst/>
          </a:prstGeom>
        </p:spPr>
      </p:pic>
    </p:spTree>
    <p:extLst>
      <p:ext uri="{BB962C8B-B14F-4D97-AF65-F5344CB8AC3E}">
        <p14:creationId xmlns:p14="http://schemas.microsoft.com/office/powerpoint/2010/main" val="39157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66091-1F99-E1E0-6B40-F2A86C16F5A9}"/>
              </a:ext>
            </a:extLst>
          </p:cNvPr>
          <p:cNvSpPr>
            <a:spLocks noGrp="1"/>
          </p:cNvSpPr>
          <p:nvPr>
            <p:ph type="title"/>
          </p:nvPr>
        </p:nvSpPr>
        <p:spPr/>
        <p:txBody>
          <a:bodyPr/>
          <a:lstStyle/>
          <a:p>
            <a:r>
              <a:rPr lang="nb-NO" dirty="0"/>
              <a:t>Teneste: Fastlegen din</a:t>
            </a:r>
          </a:p>
        </p:txBody>
      </p:sp>
      <p:sp>
        <p:nvSpPr>
          <p:cNvPr id="8" name="Plassholder for tekst 7">
            <a:extLst>
              <a:ext uri="{FF2B5EF4-FFF2-40B4-BE49-F238E27FC236}">
                <a16:creationId xmlns:a16="http://schemas.microsoft.com/office/drawing/2014/main" id="{92D5378D-4913-9FAF-46C6-A00BBB1139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innhold 5">
            <a:extLst>
              <a:ext uri="{FF2B5EF4-FFF2-40B4-BE49-F238E27FC236}">
                <a16:creationId xmlns:a16="http://schemas.microsoft.com/office/drawing/2014/main" id="{4D00B8E4-C67F-16CD-EDA7-B0C61EA690A4}"/>
              </a:ext>
            </a:extLst>
          </p:cNvPr>
          <p:cNvSpPr>
            <a:spLocks noGrp="1"/>
          </p:cNvSpPr>
          <p:nvPr>
            <p:ph sz="half" idx="2"/>
          </p:nvPr>
        </p:nvSpPr>
        <p:spPr/>
        <p:txBody>
          <a:bodyPr/>
          <a:lstStyle/>
          <a:p>
            <a:r>
              <a:rPr lang="nb-NO" sz="2400" dirty="0"/>
              <a:t>Kva tenester du har tilgang til, avheng av kva fastlegen din har valt å tilby på Helsenorge </a:t>
            </a:r>
          </a:p>
          <a:p>
            <a:r>
              <a:rPr lang="nb-NO" sz="2400" dirty="0"/>
              <a:t>Døme på tenester fastlegen kan tilby: </a:t>
            </a:r>
          </a:p>
          <a:p>
            <a:pPr lvl="1"/>
            <a:r>
              <a:rPr lang="nb-NO" sz="1800" dirty="0"/>
              <a:t>Fornye resept</a:t>
            </a:r>
          </a:p>
          <a:p>
            <a:pPr lvl="1"/>
            <a:r>
              <a:rPr lang="nb-NO" sz="1800" dirty="0"/>
              <a:t>Bestille time</a:t>
            </a:r>
          </a:p>
          <a:p>
            <a:pPr lvl="1"/>
            <a:r>
              <a:rPr lang="nb-NO" sz="1800" dirty="0"/>
              <a:t>Starte e-konsultasjon</a:t>
            </a:r>
          </a:p>
          <a:p>
            <a:pPr lvl="1"/>
            <a:r>
              <a:rPr lang="nb-NO" sz="1800" dirty="0"/>
              <a:t>Kontakte legekontoret (resepsjonen)</a:t>
            </a:r>
          </a:p>
          <a:p>
            <a:r>
              <a:rPr lang="nb-NO" sz="2400" dirty="0"/>
              <a:t>Ved kontakt via Helsenorge har fastlegen krav om å svare deg i løpet av 5 arbeidsdagar</a:t>
            </a:r>
          </a:p>
          <a:p>
            <a:r>
              <a:rPr lang="nb-NO" sz="2400" dirty="0"/>
              <a:t>Dersom fastlegen har lagt ut informasjonsmelding til pasientane sine kan du sjå denne på Helsenorge</a:t>
            </a:r>
          </a:p>
          <a:p>
            <a:endParaRPr lang="nb-NO" dirty="0"/>
          </a:p>
        </p:txBody>
      </p:sp>
      <p:pic>
        <p:nvPicPr>
          <p:cNvPr id="7" name="Bilde 6" descr="Skjermbilde av knappen for tjenesten Fastlegen din">
            <a:extLst>
              <a:ext uri="{FF2B5EF4-FFF2-40B4-BE49-F238E27FC236}">
                <a16:creationId xmlns:a16="http://schemas.microsoft.com/office/drawing/2014/main" id="{6ED3A6A6-5DBD-EA1B-2B9C-8DDCBA34FA9E}"/>
              </a:ext>
            </a:extLst>
          </p:cNvPr>
          <p:cNvPicPr>
            <a:picLocks noChangeAspect="1"/>
          </p:cNvPicPr>
          <p:nvPr/>
        </p:nvPicPr>
        <p:blipFill>
          <a:blip r:embed="rId3"/>
          <a:srcRect l="12843" t="39394" r="49046" b="43636"/>
          <a:stretch/>
        </p:blipFill>
        <p:spPr>
          <a:xfrm>
            <a:off x="623888" y="1916115"/>
            <a:ext cx="3213022" cy="1080656"/>
          </a:xfrm>
          <a:prstGeom prst="rect">
            <a:avLst/>
          </a:prstGeom>
          <a:ln>
            <a:solidFill>
              <a:schemeClr val="bg1">
                <a:lumMod val="85000"/>
              </a:schemeClr>
            </a:solidFill>
          </a:ln>
        </p:spPr>
      </p:pic>
    </p:spTree>
    <p:extLst>
      <p:ext uri="{BB962C8B-B14F-4D97-AF65-F5344CB8AC3E}">
        <p14:creationId xmlns:p14="http://schemas.microsoft.com/office/powerpoint/2010/main" val="155010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5FC0B2-9257-F5A4-F3F6-4436B0C10D4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BCE8592-AE1B-DA95-1B1F-FB154053A441}"/>
              </a:ext>
            </a:extLst>
          </p:cNvPr>
          <p:cNvSpPr>
            <a:spLocks noGrp="1"/>
          </p:cNvSpPr>
          <p:nvPr>
            <p:ph type="title"/>
          </p:nvPr>
        </p:nvSpPr>
        <p:spPr/>
        <p:txBody>
          <a:bodyPr/>
          <a:lstStyle/>
          <a:p>
            <a:r>
              <a:rPr lang="nb-NO" dirty="0"/>
              <a:t>Teneste: Innboks</a:t>
            </a:r>
          </a:p>
        </p:txBody>
      </p:sp>
      <p:sp>
        <p:nvSpPr>
          <p:cNvPr id="7" name="Plassholder for tekst 6">
            <a:extLst>
              <a:ext uri="{FF2B5EF4-FFF2-40B4-BE49-F238E27FC236}">
                <a16:creationId xmlns:a16="http://schemas.microsoft.com/office/drawing/2014/main" id="{AF72A47B-6481-9F86-B643-65D1B6C9FD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FC097C42-CD1D-9AD5-B837-094029E41DDE}"/>
              </a:ext>
            </a:extLst>
          </p:cNvPr>
          <p:cNvSpPr>
            <a:spLocks noGrp="1"/>
          </p:cNvSpPr>
          <p:nvPr>
            <p:ph sz="half" idx="2"/>
          </p:nvPr>
        </p:nvSpPr>
        <p:spPr/>
        <p:txBody>
          <a:bodyPr/>
          <a:lstStyle/>
          <a:p>
            <a:r>
              <a:rPr lang="nb-NO" dirty="0"/>
              <a:t>I innboksen har du oversikt over alle meldingane du har fått og sendt til helsetenesta via Helsenorge </a:t>
            </a:r>
          </a:p>
          <a:p>
            <a:pPr lvl="1"/>
            <a:r>
              <a:rPr lang="nb-NO" dirty="0"/>
              <a:t>Meldingane kan til dømes vere frå fastlegen din, frå kommunale helsetenester eller innkalling til time på sjukehus </a:t>
            </a:r>
          </a:p>
          <a:p>
            <a:r>
              <a:rPr lang="nb-NO" dirty="0"/>
              <a:t>For å lese ei melding trykker du på «Sjå detaljar» i Innboks</a:t>
            </a:r>
          </a:p>
          <a:p>
            <a:r>
              <a:rPr lang="nb-NO" dirty="0"/>
              <a:t>Du kan trykke på «Skriv ny melding» i Innboks om du vil sjå kva helsekontaktar du kan skrive melding til via Helsenorge</a:t>
            </a:r>
          </a:p>
          <a:p>
            <a:r>
              <a:rPr lang="nb-NO" dirty="0"/>
              <a:t>Varslar frå Helsenorge</a:t>
            </a:r>
          </a:p>
          <a:p>
            <a:pPr lvl="1"/>
            <a:r>
              <a:rPr lang="nb-NO" dirty="0"/>
              <a:t>Du får beskjed frå Helsenorge på SMS og/eller e-post om nye meldingar og brev</a:t>
            </a:r>
          </a:p>
          <a:p>
            <a:pPr lvl="2"/>
            <a:r>
              <a:rPr lang="nb-NO" dirty="0"/>
              <a:t>Om du brukar Helsenorge-appen får du pushvarsel på mobilen din i staden for varsel på SMS og e-post, dersom du har aktivert pushvarsel</a:t>
            </a:r>
          </a:p>
          <a:p>
            <a:pPr lvl="1"/>
            <a:r>
              <a:rPr lang="nb-NO" dirty="0"/>
              <a:t>Du vil få påminning om ulesne meldingar og brev etter 4 dagar </a:t>
            </a:r>
          </a:p>
          <a:p>
            <a:endParaRPr lang="nb-NO" dirty="0"/>
          </a:p>
        </p:txBody>
      </p:sp>
      <p:pic>
        <p:nvPicPr>
          <p:cNvPr id="6" name="Bilde 5" descr="Skjermbilde av knappen for tjenesten Innboks">
            <a:extLst>
              <a:ext uri="{FF2B5EF4-FFF2-40B4-BE49-F238E27FC236}">
                <a16:creationId xmlns:a16="http://schemas.microsoft.com/office/drawing/2014/main" id="{9CFE2B88-0366-7181-E58C-4B7BC3FC718E}"/>
              </a:ext>
            </a:extLst>
          </p:cNvPr>
          <p:cNvPicPr>
            <a:picLocks noChangeAspect="1"/>
          </p:cNvPicPr>
          <p:nvPr/>
        </p:nvPicPr>
        <p:blipFill>
          <a:blip r:embed="rId3"/>
          <a:stretch>
            <a:fillRect/>
          </a:stretch>
        </p:blipFill>
        <p:spPr>
          <a:xfrm>
            <a:off x="623888" y="1916115"/>
            <a:ext cx="2105439" cy="1921357"/>
          </a:xfrm>
          <a:prstGeom prst="rect">
            <a:avLst/>
          </a:prstGeom>
          <a:ln>
            <a:solidFill>
              <a:schemeClr val="bg1">
                <a:lumMod val="85000"/>
              </a:schemeClr>
            </a:solidFill>
          </a:ln>
        </p:spPr>
      </p:pic>
    </p:spTree>
    <p:extLst>
      <p:ext uri="{BB962C8B-B14F-4D97-AF65-F5344CB8AC3E}">
        <p14:creationId xmlns:p14="http://schemas.microsoft.com/office/powerpoint/2010/main" val="200879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35AB44-8EEC-29E1-E728-C3A952FF17E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9B8215C-7BD2-ADE9-2030-D34D4CA5FE08}"/>
              </a:ext>
            </a:extLst>
          </p:cNvPr>
          <p:cNvSpPr>
            <a:spLocks noGrp="1"/>
          </p:cNvSpPr>
          <p:nvPr>
            <p:ph type="title"/>
          </p:nvPr>
        </p:nvSpPr>
        <p:spPr/>
        <p:txBody>
          <a:bodyPr/>
          <a:lstStyle/>
          <a:p>
            <a:r>
              <a:rPr lang="nb-NO" dirty="0"/>
              <a:t>Teneste: Reseptar</a:t>
            </a:r>
          </a:p>
        </p:txBody>
      </p:sp>
      <p:sp>
        <p:nvSpPr>
          <p:cNvPr id="7" name="Plassholder for tekst 6">
            <a:extLst>
              <a:ext uri="{FF2B5EF4-FFF2-40B4-BE49-F238E27FC236}">
                <a16:creationId xmlns:a16="http://schemas.microsoft.com/office/drawing/2014/main" id="{42A04369-E1DD-070F-9B9D-8D4D7DEE3B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1EAD4F00-1EFB-9A02-1349-C0017F631D4F}"/>
              </a:ext>
            </a:extLst>
          </p:cNvPr>
          <p:cNvSpPr>
            <a:spLocks noGrp="1"/>
          </p:cNvSpPr>
          <p:nvPr>
            <p:ph sz="half" idx="2"/>
          </p:nvPr>
        </p:nvSpPr>
        <p:spPr/>
        <p:txBody>
          <a:bodyPr/>
          <a:lstStyle/>
          <a:p>
            <a:r>
              <a:rPr lang="nb-NO" sz="1800" dirty="0"/>
              <a:t>Tenesta Resepter gir deg oversikt over alle medisinane dine og status for reseptane</a:t>
            </a:r>
          </a:p>
          <a:p>
            <a:pPr lvl="1"/>
            <a:r>
              <a:rPr lang="nb-NO" sz="1400" dirty="0"/>
              <a:t>Under fanen «Reseptar» ser du aktive reseptar og utleveringar dei siste 12 månadane</a:t>
            </a:r>
          </a:p>
          <a:p>
            <a:pPr lvl="1"/>
            <a:r>
              <a:rPr lang="nb-NO" sz="1400" dirty="0"/>
              <a:t>Under fanen «Resepthistorikk» finn du alle reseptar og utleveringar tre år tilbake i tid</a:t>
            </a:r>
          </a:p>
          <a:p>
            <a:r>
              <a:rPr lang="nb-NO" sz="1800" dirty="0"/>
              <a:t>Om du ønsker meir informasjon om ein av reseptane dine, kan du trykke på «Sjå detaljar» på resepten</a:t>
            </a:r>
          </a:p>
          <a:p>
            <a:pPr lvl="1"/>
            <a:r>
              <a:rPr lang="nb-NO" sz="1400" dirty="0"/>
              <a:t>Der kan du blant anna sjå: dosering, kven resepten blei rekvirert av, når resepten blei rekvirert og talet på utleveringar</a:t>
            </a:r>
          </a:p>
          <a:p>
            <a:r>
              <a:rPr lang="nb-NO" sz="1800" dirty="0"/>
              <a:t>Det finst ein utskriftsvenleg versjon av reseptoversikta di heilt nedst på Resepter-sida</a:t>
            </a:r>
          </a:p>
          <a:p>
            <a:r>
              <a:rPr lang="nb-NO" sz="1800" dirty="0"/>
              <a:t>Du kan på Helsenorge be om fornying av dei faste legemidla dine, dersom fastlegen din tilbyr denne tenesta</a:t>
            </a:r>
          </a:p>
          <a:p>
            <a:pPr lvl="1"/>
            <a:r>
              <a:rPr lang="nb-NO" sz="1400" dirty="0"/>
              <a:t>Trykk på «Forny resept» for å sjå om tenesta er tilgjengeleg</a:t>
            </a:r>
          </a:p>
          <a:p>
            <a:endParaRPr lang="nb-NO" dirty="0"/>
          </a:p>
        </p:txBody>
      </p:sp>
      <p:pic>
        <p:nvPicPr>
          <p:cNvPr id="6" name="Bilde 5" descr="Skjermbilde av knappen for tjenesten Resepter">
            <a:extLst>
              <a:ext uri="{FF2B5EF4-FFF2-40B4-BE49-F238E27FC236}">
                <a16:creationId xmlns:a16="http://schemas.microsoft.com/office/drawing/2014/main" id="{E3882535-A023-F923-3AB0-EF703F3D5D06}"/>
              </a:ext>
            </a:extLst>
          </p:cNvPr>
          <p:cNvPicPr>
            <a:picLocks noChangeAspect="1"/>
          </p:cNvPicPr>
          <p:nvPr/>
        </p:nvPicPr>
        <p:blipFill rotWithShape="1">
          <a:blip r:embed="rId3"/>
          <a:srcRect t="3550" r="2593"/>
          <a:stretch/>
        </p:blipFill>
        <p:spPr>
          <a:xfrm>
            <a:off x="623888" y="1918935"/>
            <a:ext cx="2319514" cy="2103791"/>
          </a:xfrm>
          <a:prstGeom prst="rect">
            <a:avLst/>
          </a:prstGeom>
          <a:ln w="6350">
            <a:solidFill>
              <a:schemeClr val="bg1">
                <a:lumMod val="85000"/>
              </a:schemeClr>
            </a:solidFill>
          </a:ln>
        </p:spPr>
      </p:pic>
    </p:spTree>
    <p:extLst>
      <p:ext uri="{BB962C8B-B14F-4D97-AF65-F5344CB8AC3E}">
        <p14:creationId xmlns:p14="http://schemas.microsoft.com/office/powerpoint/2010/main" val="5335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5D3AC-FAEA-8AD5-33E7-1D583EDE422F}"/>
              </a:ext>
            </a:extLst>
          </p:cNvPr>
          <p:cNvSpPr>
            <a:spLocks noGrp="1"/>
          </p:cNvSpPr>
          <p:nvPr>
            <p:ph type="title"/>
          </p:nvPr>
        </p:nvSpPr>
        <p:spPr>
          <a:xfrm>
            <a:off x="627196" y="728663"/>
            <a:ext cx="5040000" cy="938385"/>
          </a:xfrm>
        </p:spPr>
        <p:txBody>
          <a:bodyPr/>
          <a:lstStyle/>
          <a:p>
            <a:r>
              <a:rPr lang="nb-NO" dirty="0"/>
              <a:t>Kva er Helsenorge?</a:t>
            </a:r>
          </a:p>
        </p:txBody>
      </p:sp>
      <p:sp>
        <p:nvSpPr>
          <p:cNvPr id="8" name="Plassholder for tekst 7">
            <a:extLst>
              <a:ext uri="{FF2B5EF4-FFF2-40B4-BE49-F238E27FC236}">
                <a16:creationId xmlns:a16="http://schemas.microsoft.com/office/drawing/2014/main" id="{F5F66329-EEF5-E512-3E94-4863FCE7411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0CEFA238-1005-EE02-9CD9-840A4240EFFE}"/>
              </a:ext>
            </a:extLst>
          </p:cNvPr>
          <p:cNvSpPr>
            <a:spLocks noGrp="1"/>
          </p:cNvSpPr>
          <p:nvPr>
            <p:ph type="body" sz="quarter" idx="19"/>
          </p:nvPr>
        </p:nvSpPr>
        <p:spPr>
          <a:xfrm>
            <a:off x="627196" y="1916113"/>
            <a:ext cx="5040000" cy="4486275"/>
          </a:xfrm>
        </p:spPr>
        <p:txBody>
          <a:bodyPr/>
          <a:lstStyle/>
          <a:p>
            <a:r>
              <a:rPr lang="nb-NO" sz="2400" dirty="0"/>
              <a:t>Helsenorge er ein app og </a:t>
            </a:r>
            <a:br>
              <a:rPr lang="nb-NO" sz="2400" dirty="0"/>
            </a:br>
            <a:r>
              <a:rPr lang="nb-NO" sz="2400" dirty="0"/>
              <a:t>ein nettstad for deg som innbyggar</a:t>
            </a:r>
          </a:p>
          <a:p>
            <a:r>
              <a:rPr lang="nb-NO" sz="2400" dirty="0"/>
              <a:t>På Helsenorge finn du informasjon om helse og du kan logge inn for å bruke digitale helsetenester</a:t>
            </a:r>
          </a:p>
          <a:p>
            <a:endParaRPr lang="nb-NO" sz="2400" dirty="0"/>
          </a:p>
        </p:txBody>
      </p:sp>
      <p:pic>
        <p:nvPicPr>
          <p:cNvPr id="9" name="Plassholder for bilde 8" descr="Bilde av en dame som sitter med beina i kryss med mobilen i hånden som viser forsiden innlogget i Helsenorge-appen">
            <a:extLst>
              <a:ext uri="{FF2B5EF4-FFF2-40B4-BE49-F238E27FC236}">
                <a16:creationId xmlns:a16="http://schemas.microsoft.com/office/drawing/2014/main" id="{E3675058-D476-9BDF-3F4D-7FC23A8A9CB8}"/>
              </a:ext>
            </a:extLst>
          </p:cNvPr>
          <p:cNvPicPr>
            <a:picLocks noGrp="1" noChangeAspect="1"/>
          </p:cNvPicPr>
          <p:nvPr>
            <p:ph type="pic" sz="quarter" idx="17"/>
          </p:nvPr>
        </p:nvPicPr>
        <p:blipFill>
          <a:blip r:embed="rId3"/>
          <a:srcRect l="20332" r="20332"/>
          <a:stretch/>
        </p:blipFill>
        <p:spPr>
          <a:xfrm>
            <a:off x="6097200" y="0"/>
            <a:ext cx="6094800" cy="6858000"/>
          </a:xfrm>
        </p:spPr>
      </p:pic>
    </p:spTree>
    <p:extLst>
      <p:ext uri="{BB962C8B-B14F-4D97-AF65-F5344CB8AC3E}">
        <p14:creationId xmlns:p14="http://schemas.microsoft.com/office/powerpoint/2010/main" val="12220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1E790A-689A-BACC-59C6-31E3C81D9BE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902AAEE-139C-6540-C90F-9C4D1DCBA0AB}"/>
              </a:ext>
            </a:extLst>
          </p:cNvPr>
          <p:cNvSpPr>
            <a:spLocks noGrp="1"/>
          </p:cNvSpPr>
          <p:nvPr>
            <p:ph type="title"/>
          </p:nvPr>
        </p:nvSpPr>
        <p:spPr/>
        <p:txBody>
          <a:bodyPr/>
          <a:lstStyle/>
          <a:p>
            <a:r>
              <a:rPr lang="nb-NO" dirty="0"/>
              <a:t>Teneste: Vaksinar</a:t>
            </a:r>
          </a:p>
        </p:txBody>
      </p:sp>
      <p:sp>
        <p:nvSpPr>
          <p:cNvPr id="7" name="Plassholder for tekst 6">
            <a:extLst>
              <a:ext uri="{FF2B5EF4-FFF2-40B4-BE49-F238E27FC236}">
                <a16:creationId xmlns:a16="http://schemas.microsoft.com/office/drawing/2014/main" id="{571FAAAE-5267-18E3-667E-140E5094E05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C6ECC9D9-8CD4-7A86-0EBA-665D892EBBC9}"/>
              </a:ext>
            </a:extLst>
          </p:cNvPr>
          <p:cNvSpPr>
            <a:spLocks noGrp="1"/>
          </p:cNvSpPr>
          <p:nvPr>
            <p:ph sz="half" idx="2"/>
          </p:nvPr>
        </p:nvSpPr>
        <p:spPr/>
        <p:txBody>
          <a:bodyPr/>
          <a:lstStyle/>
          <a:p>
            <a:r>
              <a:rPr lang="nb-NO" dirty="0"/>
              <a:t>Tenesta Vaksiner gir deg oversikt over kva vaksinar du har tatt</a:t>
            </a:r>
          </a:p>
          <a:p>
            <a:pPr lvl="1"/>
            <a:r>
              <a:rPr lang="nb-NO" dirty="0"/>
              <a:t>Trykk på «Vaksinehistorikk»</a:t>
            </a:r>
          </a:p>
          <a:p>
            <a:pPr lvl="1"/>
            <a:r>
              <a:rPr lang="nb-NO" dirty="0"/>
              <a:t>I oversikta visest alle vaksinane dine som er registrerte i Nasjonalt vaksinasjonsregister (SYSVAK)</a:t>
            </a:r>
          </a:p>
          <a:p>
            <a:r>
              <a:rPr lang="nb-NO" dirty="0"/>
              <a:t>Om du ønsker, kan du skrive ut vaksinasjonskortet ditt</a:t>
            </a:r>
          </a:p>
          <a:p>
            <a:pPr lvl="1"/>
            <a:r>
              <a:rPr lang="nb-NO" dirty="0"/>
              <a:t>Trykk på «Vaksinekort»</a:t>
            </a:r>
          </a:p>
          <a:p>
            <a:pPr lvl="1"/>
            <a:r>
              <a:rPr lang="nb-NO" dirty="0"/>
              <a:t>Den utskriftsvenlege versjonen av vaksinasjonskortet inneheld informasjon på både norsk og engelsk</a:t>
            </a:r>
          </a:p>
          <a:p>
            <a:endParaRPr lang="nb-NO" dirty="0"/>
          </a:p>
        </p:txBody>
      </p:sp>
      <p:pic>
        <p:nvPicPr>
          <p:cNvPr id="6" name="Bilde 5" descr="Skjermbilde av knappen for tjenesten Vaksiner">
            <a:extLst>
              <a:ext uri="{FF2B5EF4-FFF2-40B4-BE49-F238E27FC236}">
                <a16:creationId xmlns:a16="http://schemas.microsoft.com/office/drawing/2014/main" id="{4FE6A0DD-B57C-8E6C-884E-CC579CEF7A73}"/>
              </a:ext>
            </a:extLst>
          </p:cNvPr>
          <p:cNvPicPr>
            <a:picLocks noChangeAspect="1"/>
          </p:cNvPicPr>
          <p:nvPr/>
        </p:nvPicPr>
        <p:blipFill rotWithShape="1">
          <a:blip r:embed="rId3"/>
          <a:srcRect l="2101" t="4651" r="1866" b="2615"/>
          <a:stretch/>
        </p:blipFill>
        <p:spPr>
          <a:xfrm>
            <a:off x="623888" y="1916115"/>
            <a:ext cx="2314222" cy="2314222"/>
          </a:xfrm>
          <a:prstGeom prst="rect">
            <a:avLst/>
          </a:prstGeom>
          <a:ln>
            <a:solidFill>
              <a:schemeClr val="bg1">
                <a:lumMod val="85000"/>
              </a:schemeClr>
            </a:solidFill>
          </a:ln>
        </p:spPr>
      </p:pic>
    </p:spTree>
    <p:extLst>
      <p:ext uri="{BB962C8B-B14F-4D97-AF65-F5344CB8AC3E}">
        <p14:creationId xmlns:p14="http://schemas.microsoft.com/office/powerpoint/2010/main" val="2398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8D8A4-5A0D-1A33-71C7-1BD407A3DD9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54930B-A283-B53F-0F9C-D0F82B7AEED5}"/>
              </a:ext>
            </a:extLst>
          </p:cNvPr>
          <p:cNvSpPr>
            <a:spLocks noGrp="1"/>
          </p:cNvSpPr>
          <p:nvPr>
            <p:ph type="title"/>
          </p:nvPr>
        </p:nvSpPr>
        <p:spPr/>
        <p:txBody>
          <a:bodyPr/>
          <a:lstStyle/>
          <a:p>
            <a:r>
              <a:rPr lang="nb-NO" dirty="0"/>
              <a:t>Teneste: Frikort og eigendelar</a:t>
            </a:r>
          </a:p>
        </p:txBody>
      </p:sp>
      <p:sp>
        <p:nvSpPr>
          <p:cNvPr id="7" name="Plassholder for tekst 6">
            <a:extLst>
              <a:ext uri="{FF2B5EF4-FFF2-40B4-BE49-F238E27FC236}">
                <a16:creationId xmlns:a16="http://schemas.microsoft.com/office/drawing/2014/main" id="{DC2CB4F0-4230-8DBF-086F-C501B19C4DB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45F7D115-B9B0-3F7B-08FE-0878386F23CE}"/>
              </a:ext>
            </a:extLst>
          </p:cNvPr>
          <p:cNvSpPr>
            <a:spLocks noGrp="1"/>
          </p:cNvSpPr>
          <p:nvPr>
            <p:ph sz="half" idx="2"/>
          </p:nvPr>
        </p:nvSpPr>
        <p:spPr/>
        <p:txBody>
          <a:bodyPr/>
          <a:lstStyle/>
          <a:p>
            <a:r>
              <a:rPr lang="nb-NO" dirty="0"/>
              <a:t>Tenesta Frikort og eigendelar gir oversikt over dine betalte eigendelar og du kan sjå kor mykje det er igjen før du får frikort</a:t>
            </a:r>
          </a:p>
          <a:p>
            <a:pPr lvl="1"/>
            <a:r>
              <a:rPr lang="nb-NO" dirty="0"/>
              <a:t>Du kan sjå kva behandlarar og tenester som utløyser godkjende eigendelar</a:t>
            </a:r>
          </a:p>
          <a:p>
            <a:pPr lvl="1"/>
            <a:r>
              <a:rPr lang="nb-NO" dirty="0"/>
              <a:t>Du kan sjå historikk for eigendelar og frikort to år tilbake i tid</a:t>
            </a:r>
          </a:p>
          <a:p>
            <a:r>
              <a:rPr lang="nb-NO" dirty="0"/>
              <a:t>Om du har fått frikort, finn du ein digital versjon på denne sida og kan vise frikortet herfrå til helsetenesta </a:t>
            </a:r>
          </a:p>
          <a:p>
            <a:pPr lvl="1"/>
            <a:r>
              <a:rPr lang="nb-NO" dirty="0"/>
              <a:t>Du vil òg få varsel og melding i innboksen din på Helsenorge når du får innvilga frikort</a:t>
            </a:r>
          </a:p>
          <a:p>
            <a:endParaRPr lang="nb-NO" dirty="0"/>
          </a:p>
        </p:txBody>
      </p:sp>
      <p:pic>
        <p:nvPicPr>
          <p:cNvPr id="6" name="Bilde 5" descr="Skjermbilde av knappen for tjenesten Frikort og egenandeler">
            <a:extLst>
              <a:ext uri="{FF2B5EF4-FFF2-40B4-BE49-F238E27FC236}">
                <a16:creationId xmlns:a16="http://schemas.microsoft.com/office/drawing/2014/main" id="{0D74B77B-FAC7-B573-7B62-75B80A2288EB}"/>
              </a:ext>
            </a:extLst>
          </p:cNvPr>
          <p:cNvPicPr>
            <a:picLocks noChangeAspect="1"/>
          </p:cNvPicPr>
          <p:nvPr/>
        </p:nvPicPr>
        <p:blipFill rotWithShape="1">
          <a:blip r:embed="rId3"/>
          <a:srcRect l="3180" t="3669" r="3180" b="2066"/>
          <a:stretch/>
        </p:blipFill>
        <p:spPr>
          <a:xfrm>
            <a:off x="623888" y="1916115"/>
            <a:ext cx="2336801" cy="2325511"/>
          </a:xfrm>
          <a:prstGeom prst="rect">
            <a:avLst/>
          </a:prstGeom>
          <a:ln>
            <a:solidFill>
              <a:schemeClr val="bg1">
                <a:lumMod val="85000"/>
              </a:schemeClr>
            </a:solidFill>
          </a:ln>
        </p:spPr>
      </p:pic>
    </p:spTree>
    <p:extLst>
      <p:ext uri="{BB962C8B-B14F-4D97-AF65-F5344CB8AC3E}">
        <p14:creationId xmlns:p14="http://schemas.microsoft.com/office/powerpoint/2010/main" val="8752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0FBD17-9E98-98FA-2D0C-CB9452DC066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9B5B3DC-93CA-44BF-786F-771C87785BEE}"/>
              </a:ext>
            </a:extLst>
          </p:cNvPr>
          <p:cNvSpPr>
            <a:spLocks noGrp="1"/>
          </p:cNvSpPr>
          <p:nvPr>
            <p:ph type="title"/>
          </p:nvPr>
        </p:nvSpPr>
        <p:spPr/>
        <p:txBody>
          <a:bodyPr/>
          <a:lstStyle/>
          <a:p>
            <a:r>
              <a:rPr lang="nb-NO" dirty="0"/>
              <a:t>Teneste: Byte fastlege</a:t>
            </a:r>
          </a:p>
        </p:txBody>
      </p:sp>
      <p:sp>
        <p:nvSpPr>
          <p:cNvPr id="7" name="Plassholder for tekst 6">
            <a:extLst>
              <a:ext uri="{FF2B5EF4-FFF2-40B4-BE49-F238E27FC236}">
                <a16:creationId xmlns:a16="http://schemas.microsoft.com/office/drawing/2014/main" id="{AAF56E28-FF36-B78F-C0DE-883DC9E6D3D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517C0100-F154-0958-7088-39F906F5C39E}"/>
              </a:ext>
            </a:extLst>
          </p:cNvPr>
          <p:cNvSpPr>
            <a:spLocks noGrp="1"/>
          </p:cNvSpPr>
          <p:nvPr>
            <p:ph sz="half" idx="2"/>
          </p:nvPr>
        </p:nvSpPr>
        <p:spPr/>
        <p:txBody>
          <a:bodyPr/>
          <a:lstStyle/>
          <a:p>
            <a:r>
              <a:rPr lang="nb-NO" dirty="0"/>
              <a:t>Tenesta Bytte fastlege gir deg høve til å søke etter ledige fastlegar og byte fastlege</a:t>
            </a:r>
          </a:p>
          <a:p>
            <a:pPr lvl="1"/>
            <a:r>
              <a:rPr lang="nb-NO" dirty="0"/>
              <a:t>Du kan søke opp ein fastlege basert på område eller namn på fastlegen eller legekontoret</a:t>
            </a:r>
          </a:p>
          <a:p>
            <a:pPr lvl="1"/>
            <a:r>
              <a:rPr lang="nb-NO" dirty="0"/>
              <a:t>Deretter får du ei oversikt over alle fastlegane i området, du kan sjå fastlegekontor, ledige plassar og talet på på venteliste</a:t>
            </a:r>
          </a:p>
          <a:p>
            <a:pPr lvl="1"/>
            <a:r>
              <a:rPr lang="nb-NO" dirty="0"/>
              <a:t>Du ser òg om du kan velje å byte, sette deg på venteliste eller at byte ikkje er mogleg</a:t>
            </a:r>
          </a:p>
        </p:txBody>
      </p:sp>
      <p:pic>
        <p:nvPicPr>
          <p:cNvPr id="6" name="Bilde 5" descr="Skjermbilde av knappen for tjenesten Bytte fastlege">
            <a:extLst>
              <a:ext uri="{FF2B5EF4-FFF2-40B4-BE49-F238E27FC236}">
                <a16:creationId xmlns:a16="http://schemas.microsoft.com/office/drawing/2014/main" id="{C23BA4ED-5235-3A2C-9805-3E54512CA3F1}"/>
              </a:ext>
            </a:extLst>
          </p:cNvPr>
          <p:cNvPicPr>
            <a:picLocks noChangeAspect="1"/>
          </p:cNvPicPr>
          <p:nvPr/>
        </p:nvPicPr>
        <p:blipFill rotWithShape="1">
          <a:blip r:embed="rId3"/>
          <a:srcRect t="3001" b="2207"/>
          <a:stretch/>
        </p:blipFill>
        <p:spPr>
          <a:xfrm>
            <a:off x="623888" y="1916115"/>
            <a:ext cx="2362200" cy="2356556"/>
          </a:xfrm>
          <a:prstGeom prst="rect">
            <a:avLst/>
          </a:prstGeom>
          <a:ln>
            <a:solidFill>
              <a:schemeClr val="bg1">
                <a:lumMod val="85000"/>
              </a:schemeClr>
            </a:solidFill>
          </a:ln>
        </p:spPr>
      </p:pic>
    </p:spTree>
    <p:extLst>
      <p:ext uri="{BB962C8B-B14F-4D97-AF65-F5344CB8AC3E}">
        <p14:creationId xmlns:p14="http://schemas.microsoft.com/office/powerpoint/2010/main" val="24869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A4C39F-1D23-3DBE-F26A-0586ED33A7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361BA13-14CD-4F73-BA61-58AC610BE99F}"/>
              </a:ext>
            </a:extLst>
          </p:cNvPr>
          <p:cNvSpPr>
            <a:spLocks noGrp="1"/>
          </p:cNvSpPr>
          <p:nvPr>
            <p:ph type="title"/>
          </p:nvPr>
        </p:nvSpPr>
        <p:spPr/>
        <p:txBody>
          <a:bodyPr/>
          <a:lstStyle/>
          <a:p>
            <a:r>
              <a:rPr lang="nb-NO" dirty="0"/>
              <a:t>Teneste: Pasientjournal</a:t>
            </a:r>
          </a:p>
        </p:txBody>
      </p:sp>
      <p:sp>
        <p:nvSpPr>
          <p:cNvPr id="8" name="Plassholder for tekst 7">
            <a:extLst>
              <a:ext uri="{FF2B5EF4-FFF2-40B4-BE49-F238E27FC236}">
                <a16:creationId xmlns:a16="http://schemas.microsoft.com/office/drawing/2014/main" id="{A3CB7CA7-3738-23CB-F671-01C73412014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3" name="Plassholder for innhold 2">
            <a:extLst>
              <a:ext uri="{FF2B5EF4-FFF2-40B4-BE49-F238E27FC236}">
                <a16:creationId xmlns:a16="http://schemas.microsoft.com/office/drawing/2014/main" id="{36876C46-834D-953D-1FD2-B06416A2A4F0}"/>
              </a:ext>
            </a:extLst>
          </p:cNvPr>
          <p:cNvSpPr>
            <a:spLocks noGrp="1"/>
          </p:cNvSpPr>
          <p:nvPr>
            <p:ph sz="half" idx="2"/>
          </p:nvPr>
        </p:nvSpPr>
        <p:spPr/>
        <p:txBody>
          <a:bodyPr/>
          <a:lstStyle/>
          <a:p>
            <a:r>
              <a:rPr lang="nb-NO" dirty="0"/>
              <a:t>I tenesta Pasientjournal på Helsenorge kan du sjå utvalde journaldokument frå sjukehus, Kommunal akutt døgneining og Legevakten i Oslo </a:t>
            </a:r>
          </a:p>
          <a:p>
            <a:pPr lvl="1"/>
            <a:r>
              <a:rPr lang="nb-NO" dirty="0"/>
              <a:t>I framtida vil du òg kunne sjå utvalde journaldokument frå fastlegen og kommunen på Helsenorge</a:t>
            </a:r>
          </a:p>
          <a:p>
            <a:pPr lvl="1"/>
            <a:r>
              <a:rPr lang="nb-NO" dirty="0"/>
              <a:t>Du kan søke på dato, dokumenttype, eller utvalde ord frå journalen</a:t>
            </a:r>
          </a:p>
          <a:p>
            <a:pPr lvl="1"/>
            <a:r>
              <a:rPr lang="nb-NO" dirty="0"/>
              <a:t>Filtrering på 1 år står på, og filtreringa må utvidast eller fjernast om du ønsker å sjå journaldokument lenger enn 1 år tilbake i tid</a:t>
            </a:r>
          </a:p>
          <a:p>
            <a:pPr lvl="1"/>
            <a:r>
              <a:rPr lang="nb-NO" dirty="0"/>
              <a:t>Det er mogleg å enten opne dokument og/eller lagre dei på eigen pc/mobil </a:t>
            </a:r>
          </a:p>
          <a:p>
            <a:r>
              <a:rPr lang="nb-NO" dirty="0"/>
              <a:t>Om du har spørsmål til innhaldet i journaldokument i Pasientjournal, må du kontakte det aktuelle sjukehuset, Kommunal akutt døgneining eller Legevakten i Oslo</a:t>
            </a:r>
          </a:p>
          <a:p>
            <a:endParaRPr lang="nb-NO" dirty="0"/>
          </a:p>
        </p:txBody>
      </p:sp>
      <p:pic>
        <p:nvPicPr>
          <p:cNvPr id="6" name="Bilde 5" descr="Skjermbilde av knappen for tjenesten Pasientjournal">
            <a:extLst>
              <a:ext uri="{FF2B5EF4-FFF2-40B4-BE49-F238E27FC236}">
                <a16:creationId xmlns:a16="http://schemas.microsoft.com/office/drawing/2014/main" id="{EB6B097B-F1E7-20CA-09D4-3BF1EFFE44B3}"/>
              </a:ext>
            </a:extLst>
          </p:cNvPr>
          <p:cNvPicPr>
            <a:picLocks noChangeAspect="1"/>
          </p:cNvPicPr>
          <p:nvPr/>
        </p:nvPicPr>
        <p:blipFill>
          <a:blip r:embed="rId3"/>
          <a:stretch>
            <a:fillRect/>
          </a:stretch>
        </p:blipFill>
        <p:spPr>
          <a:xfrm>
            <a:off x="623888" y="1916115"/>
            <a:ext cx="2361600" cy="2196386"/>
          </a:xfrm>
          <a:prstGeom prst="rect">
            <a:avLst/>
          </a:prstGeom>
          <a:ln>
            <a:solidFill>
              <a:schemeClr val="bg1">
                <a:lumMod val="85000"/>
              </a:schemeClr>
            </a:solidFill>
          </a:ln>
        </p:spPr>
      </p:pic>
    </p:spTree>
    <p:extLst>
      <p:ext uri="{BB962C8B-B14F-4D97-AF65-F5344CB8AC3E}">
        <p14:creationId xmlns:p14="http://schemas.microsoft.com/office/powerpoint/2010/main" val="8505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9EE315-5601-48F7-D215-269F4639321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A28F33B-2556-9B27-B34D-1FF7D11D1ABE}"/>
              </a:ext>
            </a:extLst>
          </p:cNvPr>
          <p:cNvSpPr>
            <a:spLocks noGrp="1"/>
          </p:cNvSpPr>
          <p:nvPr>
            <p:ph type="title"/>
          </p:nvPr>
        </p:nvSpPr>
        <p:spPr/>
        <p:txBody>
          <a:bodyPr/>
          <a:lstStyle/>
          <a:p>
            <a:r>
              <a:rPr lang="nb-NO" dirty="0"/>
              <a:t>Teneste: Donorkort</a:t>
            </a:r>
          </a:p>
        </p:txBody>
      </p:sp>
      <p:sp>
        <p:nvSpPr>
          <p:cNvPr id="7" name="Plassholder for tekst 6">
            <a:extLst>
              <a:ext uri="{FF2B5EF4-FFF2-40B4-BE49-F238E27FC236}">
                <a16:creationId xmlns:a16="http://schemas.microsoft.com/office/drawing/2014/main" id="{470455B6-7F61-F9D7-E6B3-B349E1909FB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BE6FF54-8F37-479D-6D6B-07D27A5748BA}"/>
              </a:ext>
            </a:extLst>
          </p:cNvPr>
          <p:cNvSpPr>
            <a:spLocks noGrp="1"/>
          </p:cNvSpPr>
          <p:nvPr>
            <p:ph sz="half" idx="2"/>
          </p:nvPr>
        </p:nvSpPr>
        <p:spPr/>
        <p:txBody>
          <a:bodyPr/>
          <a:lstStyle/>
          <a:p>
            <a:r>
              <a:rPr lang="nb-NO" dirty="0"/>
              <a:t>I tenesta Donorkort på Helsenorge kan du opprette eit digitalt donorkort </a:t>
            </a:r>
          </a:p>
          <a:p>
            <a:r>
              <a:rPr lang="nb-NO" dirty="0"/>
              <a:t>Når du opprettar eit digitalt donorkort kan du legge til to pårørande som kjenner til standpunktet ditt, og om du vil, kan desse få ein SMS frå Helsenorge som informerer dei om ønsket ditt om å vere organdonor</a:t>
            </a:r>
          </a:p>
          <a:p>
            <a:r>
              <a:rPr lang="nb-NO" dirty="0"/>
              <a:t>Om du ønsker, kan du skrive ut donorkortet</a:t>
            </a:r>
          </a:p>
          <a:p>
            <a:pPr lvl="1"/>
            <a:r>
              <a:rPr lang="nb-NO" dirty="0"/>
              <a:t>Trykk på knappen «Utskriftsvenleg donorkort» på Donorkort-sida</a:t>
            </a:r>
          </a:p>
          <a:p>
            <a:endParaRPr lang="nb-NO" dirty="0"/>
          </a:p>
        </p:txBody>
      </p:sp>
      <p:pic>
        <p:nvPicPr>
          <p:cNvPr id="6" name="Bilde 5" descr="Skjermbilde av knappen for tjenesten Donorkort">
            <a:extLst>
              <a:ext uri="{FF2B5EF4-FFF2-40B4-BE49-F238E27FC236}">
                <a16:creationId xmlns:a16="http://schemas.microsoft.com/office/drawing/2014/main" id="{B7DA6A53-1C59-0813-8554-C332347F14BF}"/>
              </a:ext>
            </a:extLst>
          </p:cNvPr>
          <p:cNvPicPr>
            <a:picLocks noChangeAspect="1"/>
          </p:cNvPicPr>
          <p:nvPr/>
        </p:nvPicPr>
        <p:blipFill>
          <a:blip r:embed="rId3"/>
          <a:stretch>
            <a:fillRect/>
          </a:stretch>
        </p:blipFill>
        <p:spPr>
          <a:xfrm>
            <a:off x="623888" y="1916115"/>
            <a:ext cx="2293819" cy="2133785"/>
          </a:xfrm>
          <a:prstGeom prst="rect">
            <a:avLst/>
          </a:prstGeom>
          <a:ln>
            <a:solidFill>
              <a:schemeClr val="bg1">
                <a:lumMod val="85000"/>
              </a:schemeClr>
            </a:solidFill>
          </a:ln>
        </p:spPr>
      </p:pic>
    </p:spTree>
    <p:extLst>
      <p:ext uri="{BB962C8B-B14F-4D97-AF65-F5344CB8AC3E}">
        <p14:creationId xmlns:p14="http://schemas.microsoft.com/office/powerpoint/2010/main" val="4071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8621A8-02F2-B763-D667-A743AC0C61A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2D7E8F2-FF83-BD6C-0D06-96216775FCE0}"/>
              </a:ext>
            </a:extLst>
          </p:cNvPr>
          <p:cNvSpPr>
            <a:spLocks noGrp="1"/>
          </p:cNvSpPr>
          <p:nvPr>
            <p:ph type="title"/>
          </p:nvPr>
        </p:nvSpPr>
        <p:spPr>
          <a:xfrm>
            <a:off x="627196" y="728662"/>
            <a:ext cx="10905992" cy="612776"/>
          </a:xfrm>
        </p:spPr>
        <p:txBody>
          <a:bodyPr/>
          <a:lstStyle/>
          <a:p>
            <a:r>
              <a:rPr lang="nb-NO" dirty="0"/>
              <a:t>Få hjelp med tenestene på Helsenorge</a:t>
            </a:r>
          </a:p>
        </p:txBody>
      </p:sp>
      <p:sp>
        <p:nvSpPr>
          <p:cNvPr id="9" name="Plassholder for tekst 8">
            <a:extLst>
              <a:ext uri="{FF2B5EF4-FFF2-40B4-BE49-F238E27FC236}">
                <a16:creationId xmlns:a16="http://schemas.microsoft.com/office/drawing/2014/main" id="{9E95C9A2-B35F-485D-2D69-CC1330E9C9B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B39E2721-6D3C-AA0B-3B5D-60F18D1607F7}"/>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Om du ønsker hjelp kan du ringe Rettleiing Helsenorge:</a:t>
            </a:r>
          </a:p>
        </p:txBody>
      </p:sp>
      <p:sp>
        <p:nvSpPr>
          <p:cNvPr id="5" name="TekstSylinder 4">
            <a:extLst>
              <a:ext uri="{FF2B5EF4-FFF2-40B4-BE49-F238E27FC236}">
                <a16:creationId xmlns:a16="http://schemas.microsoft.com/office/drawing/2014/main" id="{3056D05C-3520-4DC2-EE2E-E3592D90DE35}"/>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8CA3EB24-6A02-0608-61ED-EC32AE0C7EA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Ope kvardagar mellom 08:00-15:30</a:t>
            </a:r>
          </a:p>
        </p:txBody>
      </p:sp>
      <p:pic>
        <p:nvPicPr>
          <p:cNvPr id="8" name="Grafikk 7">
            <a:extLst>
              <a:ext uri="{FF2B5EF4-FFF2-40B4-BE49-F238E27FC236}">
                <a16:creationId xmlns:a16="http://schemas.microsoft.com/office/drawing/2014/main" id="{AC74F090-C318-9180-3A84-5690C28D346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411753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6</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Praktiske oppgåver du kan </a:t>
            </a:r>
            <a:br>
              <a:rPr lang="nb-NO" dirty="0"/>
            </a:br>
            <a:r>
              <a:rPr lang="nb-NO" dirty="0"/>
              <a:t>prøve på Helsenorge</a:t>
            </a:r>
          </a:p>
        </p:txBody>
      </p:sp>
    </p:spTree>
    <p:extLst>
      <p:ext uri="{BB962C8B-B14F-4D97-AF65-F5344CB8AC3E}">
        <p14:creationId xmlns:p14="http://schemas.microsoft.com/office/powerpoint/2010/main" val="34902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498857-BF09-277C-B628-8ABA83EC2F01}"/>
              </a:ext>
            </a:extLst>
          </p:cNvPr>
          <p:cNvSpPr>
            <a:spLocks noGrp="1"/>
          </p:cNvSpPr>
          <p:nvPr>
            <p:ph type="title"/>
          </p:nvPr>
        </p:nvSpPr>
        <p:spPr/>
        <p:txBody>
          <a:bodyPr/>
          <a:lstStyle/>
          <a:p>
            <a:r>
              <a:rPr lang="nb-NO" dirty="0"/>
              <a:t>Praktiske oppgåver du kan prøve på Helsenorge</a:t>
            </a:r>
          </a:p>
        </p:txBody>
      </p:sp>
      <p:sp>
        <p:nvSpPr>
          <p:cNvPr id="3" name="Plassholder for tekst 2">
            <a:extLst>
              <a:ext uri="{FF2B5EF4-FFF2-40B4-BE49-F238E27FC236}">
                <a16:creationId xmlns:a16="http://schemas.microsoft.com/office/drawing/2014/main" id="{2DDBB605-38B7-91DD-BF57-277636FBDBE0}"/>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9A4B8832-414B-9D7C-D180-F3F65B3B8164}"/>
              </a:ext>
            </a:extLst>
          </p:cNvPr>
          <p:cNvSpPr>
            <a:spLocks noGrp="1"/>
          </p:cNvSpPr>
          <p:nvPr>
            <p:ph idx="1"/>
          </p:nvPr>
        </p:nvSpPr>
        <p:spPr>
          <a:xfrm>
            <a:off x="623888" y="1491910"/>
            <a:ext cx="11321678" cy="4637428"/>
          </a:xfrm>
        </p:spPr>
        <p:txBody>
          <a:bodyPr/>
          <a:lstStyle/>
          <a:p>
            <a:pPr marL="457189" indent="-457200">
              <a:buFont typeface="+mj-lt"/>
              <a:buAutoNum type="arabicPeriod"/>
            </a:pPr>
            <a:r>
              <a:rPr lang="nb-NO" sz="1900" b="1" dirty="0"/>
              <a:t>Logg inn på Helsenorge og trykk på tenesta «Fastlegen din»: </a:t>
            </a:r>
            <a:br>
              <a:rPr lang="nb-NO" sz="1900" b="1" dirty="0"/>
            </a:br>
            <a:r>
              <a:rPr lang="nb-NO" sz="1900" dirty="0"/>
              <a:t>Sjekk om fastlegen din tilbyr tenester på Helsenorge og eventuelt kva tenester du har tilgjengeleg</a:t>
            </a:r>
          </a:p>
          <a:p>
            <a:pPr marL="457189" indent="-457200">
              <a:buFont typeface="+mj-lt"/>
              <a:buAutoNum type="arabicPeriod"/>
            </a:pPr>
            <a:r>
              <a:rPr lang="nb-NO" sz="1900" b="1" dirty="0"/>
              <a:t>Logg inn på Helsenorge og trykk på tenesta «Vaksinar»: </a:t>
            </a:r>
            <a:br>
              <a:rPr lang="nb-NO" sz="1900" b="1" dirty="0"/>
            </a:br>
            <a:r>
              <a:rPr lang="nb-NO" sz="1900" dirty="0"/>
              <a:t>Om du har tatt vaksine i år, sjå om du finn henne i vaksineoversikta di</a:t>
            </a:r>
          </a:p>
          <a:p>
            <a:pPr marL="457189" indent="-457200">
              <a:buFont typeface="+mj-lt"/>
              <a:buAutoNum type="arabicPeriod"/>
            </a:pPr>
            <a:r>
              <a:rPr lang="nb-NO" sz="1900" b="1" dirty="0"/>
              <a:t>Logg inn på Helsenorge og trykk på tenesta «Frikort og eigendelar»: </a:t>
            </a:r>
            <a:br>
              <a:rPr lang="nb-NO" sz="1900" b="1" dirty="0"/>
            </a:br>
            <a:r>
              <a:rPr lang="nb-NO" sz="1900" dirty="0"/>
              <a:t>Sjekk kor mykje du har betalt i eigendelar i år og om du har fått frikort</a:t>
            </a:r>
          </a:p>
          <a:p>
            <a:pPr marL="457189" indent="-457200">
              <a:buFont typeface="+mj-lt"/>
              <a:buAutoNum type="arabicPeriod"/>
            </a:pPr>
            <a:r>
              <a:rPr lang="nb-NO" sz="1900" b="1" dirty="0"/>
              <a:t>Logg inn på Helsenorge og trykk på tenesta «Pasientjournal»: </a:t>
            </a:r>
            <a:br>
              <a:rPr lang="nb-NO" sz="1900" b="1" dirty="0"/>
            </a:br>
            <a:r>
              <a:rPr lang="nb-NO" sz="1900" dirty="0"/>
              <a:t>Sjekk om du har nokre dokument tilgjengeleg i pasientjournalen din</a:t>
            </a:r>
          </a:p>
          <a:p>
            <a:pPr marL="457189" indent="-457200">
              <a:buFont typeface="+mj-lt"/>
              <a:buAutoNum type="arabicPeriod"/>
            </a:pPr>
            <a:r>
              <a:rPr lang="nb-NO" sz="1900" b="1" dirty="0"/>
              <a:t>Logg inn på Helsenorge og trykk på tenesta «Donorkort»: </a:t>
            </a:r>
            <a:br>
              <a:rPr lang="nb-NO" sz="1900" b="1" dirty="0"/>
            </a:br>
            <a:r>
              <a:rPr lang="nb-NO" sz="1900" dirty="0"/>
              <a:t>Opprett donorkort på Helsenorge og legg til pårørande som kjenner til standpunktet ditt</a:t>
            </a:r>
          </a:p>
          <a:p>
            <a:pPr marL="457189" indent="-457200">
              <a:buFont typeface="+mj-lt"/>
              <a:buAutoNum type="arabicPeriod"/>
            </a:pPr>
            <a:r>
              <a:rPr lang="nb-NO" sz="1900" b="1" dirty="0"/>
              <a:t>Logg inn på Helsenorge, søk etter og opne tenesta «Kontaktinformasjon»: </a:t>
            </a:r>
            <a:br>
              <a:rPr lang="nb-NO" sz="1900" b="1" dirty="0"/>
            </a:br>
            <a:r>
              <a:rPr lang="nb-NO" sz="1900" dirty="0"/>
              <a:t>Legg til kven som skal stå som kontaktpersonar/pårørande i kjernejournalen din </a:t>
            </a:r>
          </a:p>
        </p:txBody>
      </p:sp>
    </p:spTree>
    <p:extLst>
      <p:ext uri="{BB962C8B-B14F-4D97-AF65-F5344CB8AC3E}">
        <p14:creationId xmlns:p14="http://schemas.microsoft.com/office/powerpoint/2010/main" val="3392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7E859-1B93-6EBF-37B5-0C18820DAF6C}"/>
              </a:ext>
            </a:extLst>
          </p:cNvPr>
          <p:cNvSpPr>
            <a:spLocks noGrp="1"/>
          </p:cNvSpPr>
          <p:nvPr>
            <p:ph type="ctrTitle"/>
          </p:nvPr>
        </p:nvSpPr>
        <p:spPr/>
        <p:txBody>
          <a:bodyPr/>
          <a:lstStyle/>
          <a:p>
            <a:r>
              <a:rPr lang="nb-NO" dirty="0"/>
              <a:t>Denne presentasjonen er utarbeidd av statsføretaket Norsk helsenett som driv Helsenorge</a:t>
            </a:r>
          </a:p>
        </p:txBody>
      </p:sp>
      <p:sp>
        <p:nvSpPr>
          <p:cNvPr id="3" name="Undertittel 2">
            <a:extLst>
              <a:ext uri="{FF2B5EF4-FFF2-40B4-BE49-F238E27FC236}">
                <a16:creationId xmlns:a16="http://schemas.microsoft.com/office/drawing/2014/main" id="{7AB172A5-E370-C99E-6C51-1BF3C9A39891}"/>
              </a:ext>
            </a:extLst>
          </p:cNvPr>
          <p:cNvSpPr>
            <a:spLocks noGrp="1"/>
          </p:cNvSpPr>
          <p:nvPr>
            <p:ph type="subTitle" idx="1"/>
          </p:nvPr>
        </p:nvSpPr>
        <p:spPr/>
        <p:txBody>
          <a:bodyPr/>
          <a:lstStyle/>
          <a:p>
            <a:r>
              <a:rPr lang="nb-NO" dirty="0"/>
              <a:t>Sist oppdatert: 30.06.2026</a:t>
            </a:r>
          </a:p>
        </p:txBody>
      </p:sp>
      <p:pic>
        <p:nvPicPr>
          <p:cNvPr id="11" name="Plassholder for bilde 10" descr="Bilde av en mann som holder mobilen i hendene som viser tjenesten Vaksiner på Helsenorge">
            <a:extLst>
              <a:ext uri="{FF2B5EF4-FFF2-40B4-BE49-F238E27FC236}">
                <a16:creationId xmlns:a16="http://schemas.microsoft.com/office/drawing/2014/main" id="{B9A68DCC-8D99-C600-A5B9-678E6F368126}"/>
              </a:ext>
            </a:extLst>
          </p:cNvPr>
          <p:cNvPicPr>
            <a:picLocks noGrp="1" noChangeAspect="1"/>
          </p:cNvPicPr>
          <p:nvPr>
            <p:ph type="pic" sz="quarter" idx="13"/>
          </p:nvPr>
        </p:nvPicPr>
        <p:blipFill>
          <a:blip r:embed="rId2"/>
          <a:srcRect l="17383" r="17383"/>
          <a:stretch/>
        </p:blipFill>
        <p:spPr/>
      </p:pic>
      <p:sp>
        <p:nvSpPr>
          <p:cNvPr id="9" name="Plassholder for tekst 8">
            <a:extLst>
              <a:ext uri="{FF2B5EF4-FFF2-40B4-BE49-F238E27FC236}">
                <a16:creationId xmlns:a16="http://schemas.microsoft.com/office/drawing/2014/main" id="{017DB060-F511-AFCF-0C8A-8B63846B3AA6}"/>
              </a:ext>
            </a:extLst>
          </p:cNvPr>
          <p:cNvSpPr>
            <a:spLocks noGrp="1"/>
          </p:cNvSpPr>
          <p:nvPr>
            <p:ph type="body" sz="quarter" idx="14"/>
          </p:nvPr>
        </p:nvSpPr>
        <p:spPr/>
        <p:txBody>
          <a:bodyPr/>
          <a:lstStyle/>
          <a:p>
            <a:r>
              <a:rPr lang="nb-NO" dirty="0"/>
              <a:t>Illustrasjon: Helsenorge / </a:t>
            </a:r>
            <a:r>
              <a:rPr lang="nb-NO" dirty="0" err="1"/>
              <a:t>Mostphotos</a:t>
            </a:r>
            <a:endParaRPr lang="nb-NO" dirty="0"/>
          </a:p>
        </p:txBody>
      </p:sp>
    </p:spTree>
    <p:extLst>
      <p:ext uri="{BB962C8B-B14F-4D97-AF65-F5344CB8AC3E}">
        <p14:creationId xmlns:p14="http://schemas.microsoft.com/office/powerpoint/2010/main" val="271670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811854-85FE-6B61-446A-4DFD5336ECBB}"/>
              </a:ext>
            </a:extLst>
          </p:cNvPr>
          <p:cNvSpPr>
            <a:spLocks noGrp="1"/>
          </p:cNvSpPr>
          <p:nvPr>
            <p:ph type="ctrTitle"/>
          </p:nvPr>
        </p:nvSpPr>
        <p:spPr>
          <a:xfrm>
            <a:off x="627196" y="1916115"/>
            <a:ext cx="7197592" cy="4213223"/>
          </a:xfrm>
        </p:spPr>
        <p:txBody>
          <a:bodyPr/>
          <a:lstStyle/>
          <a:p>
            <a:r>
              <a:rPr lang="nb-NO" dirty="0"/>
              <a:t>Helsenorge blir drive av </a:t>
            </a:r>
            <a:br>
              <a:rPr lang="nb-NO" dirty="0"/>
            </a:br>
            <a:r>
              <a:rPr lang="nb-NO" dirty="0"/>
              <a:t>Norsk helsenett, </a:t>
            </a:r>
            <a:br>
              <a:rPr lang="nb-NO" dirty="0"/>
            </a:br>
            <a:r>
              <a:rPr lang="nb-NO" dirty="0"/>
              <a:t>eit statsføretak eigd av Helse- og omsorgsdepartementet </a:t>
            </a:r>
            <a:br>
              <a:rPr lang="nb-NO" dirty="0"/>
            </a:br>
            <a:r>
              <a:rPr lang="nb-NO" dirty="0"/>
              <a:t> </a:t>
            </a:r>
          </a:p>
        </p:txBody>
      </p:sp>
      <p:sp>
        <p:nvSpPr>
          <p:cNvPr id="5" name="Undertittel 4">
            <a:extLst>
              <a:ext uri="{FF2B5EF4-FFF2-40B4-BE49-F238E27FC236}">
                <a16:creationId xmlns:a16="http://schemas.microsoft.com/office/drawing/2014/main" id="{815575BD-7F9A-C43F-4AFE-DE48660600A1}"/>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sp>
        <p:nvSpPr>
          <p:cNvPr id="6" name="Plassholder for bilde 5">
            <a:extLst>
              <a:ext uri="{FF2B5EF4-FFF2-40B4-BE49-F238E27FC236}">
                <a16:creationId xmlns:a16="http://schemas.microsoft.com/office/drawing/2014/main" id="{300AB6C3-97A2-7D44-8D03-D263F823B76E}"/>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nb-NO"/>
          </a:p>
        </p:txBody>
      </p:sp>
      <p:sp>
        <p:nvSpPr>
          <p:cNvPr id="7" name="Plassholder for tekst 6">
            <a:extLst>
              <a:ext uri="{FF2B5EF4-FFF2-40B4-BE49-F238E27FC236}">
                <a16:creationId xmlns:a16="http://schemas.microsoft.com/office/drawing/2014/main" id="{D3A92213-F517-DBB8-587D-8148E07503E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0" name="Ellipse 9">
            <a:extLst>
              <a:ext uri="{FF2B5EF4-FFF2-40B4-BE49-F238E27FC236}">
                <a16:creationId xmlns:a16="http://schemas.microsoft.com/office/drawing/2014/main" id="{FB1B0053-189E-3E4C-A6A6-81AAC5E9126A}"/>
              </a:ext>
              <a:ext uri="{C183D7F6-B498-43B3-948B-1728B52AA6E4}">
                <adec:decorative xmlns:adec="http://schemas.microsoft.com/office/drawing/2017/decorative" val="1"/>
              </a:ext>
            </a:extLst>
          </p:cNvPr>
          <p:cNvSpPr/>
          <p:nvPr/>
        </p:nvSpPr>
        <p:spPr>
          <a:xfrm>
            <a:off x="8040688" y="1916113"/>
            <a:ext cx="3240000" cy="324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orsk helsenett sin logo i tekst og med ikon">
            <a:extLst>
              <a:ext uri="{FF2B5EF4-FFF2-40B4-BE49-F238E27FC236}">
                <a16:creationId xmlns:a16="http://schemas.microsoft.com/office/drawing/2014/main" id="{64983189-A87C-D00F-AB2C-3C0C03B86677}"/>
              </a:ext>
            </a:extLst>
          </p:cNvPr>
          <p:cNvPicPr>
            <a:picLocks noChangeAspect="1"/>
          </p:cNvPicPr>
          <p:nvPr/>
        </p:nvPicPr>
        <p:blipFill>
          <a:blip r:embed="rId3"/>
          <a:stretch>
            <a:fillRect/>
          </a:stretch>
        </p:blipFill>
        <p:spPr>
          <a:xfrm>
            <a:off x="8351386" y="3422624"/>
            <a:ext cx="2618603" cy="226978"/>
          </a:xfrm>
          <a:prstGeom prst="rect">
            <a:avLst/>
          </a:prstGeom>
        </p:spPr>
      </p:pic>
    </p:spTree>
    <p:extLst>
      <p:ext uri="{BB962C8B-B14F-4D97-AF65-F5344CB8AC3E}">
        <p14:creationId xmlns:p14="http://schemas.microsoft.com/office/powerpoint/2010/main" val="5666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82C50-581F-ADE4-ACE9-997B8CF7DA95}"/>
              </a:ext>
            </a:extLst>
          </p:cNvPr>
          <p:cNvSpPr>
            <a:spLocks noGrp="1"/>
          </p:cNvSpPr>
          <p:nvPr>
            <p:ph type="title"/>
          </p:nvPr>
        </p:nvSpPr>
        <p:spPr/>
        <p:txBody>
          <a:bodyPr/>
          <a:lstStyle/>
          <a:p>
            <a:r>
              <a:rPr lang="nb-NO"/>
              <a:t>Helsenorge er hovudinngangen til offentlege helse- og omsorgstenester digitalt</a:t>
            </a:r>
          </a:p>
        </p:txBody>
      </p:sp>
      <p:sp>
        <p:nvSpPr>
          <p:cNvPr id="3" name="Plassholder for innhold 2">
            <a:extLst>
              <a:ext uri="{FF2B5EF4-FFF2-40B4-BE49-F238E27FC236}">
                <a16:creationId xmlns:a16="http://schemas.microsoft.com/office/drawing/2014/main" id="{E6762155-F041-AB07-68DC-5594734EF992}"/>
              </a:ext>
            </a:extLst>
          </p:cNvPr>
          <p:cNvSpPr>
            <a:spLocks noGrp="1"/>
          </p:cNvSpPr>
          <p:nvPr>
            <p:ph sz="half" idx="1"/>
          </p:nvPr>
        </p:nvSpPr>
        <p:spPr>
          <a:xfrm>
            <a:off x="1280162" y="4607319"/>
            <a:ext cx="7920000" cy="900000"/>
          </a:xfrm>
        </p:spPr>
        <p:txBody>
          <a:bodyPr/>
          <a:lstStyle/>
          <a:p>
            <a:r>
              <a:rPr lang="nb-NO" dirty="0"/>
              <a:t>Nasjonal helse- og samhandlingsplan 2024-2027</a:t>
            </a:r>
          </a:p>
        </p:txBody>
      </p:sp>
      <p:pic>
        <p:nvPicPr>
          <p:cNvPr id="8" name="Plassholder for bilde 6" descr="Bilde av en dame som sitter i en sofa med mobilen i hendene som viser innboksen på Helsenorge">
            <a:extLst>
              <a:ext uri="{FF2B5EF4-FFF2-40B4-BE49-F238E27FC236}">
                <a16:creationId xmlns:a16="http://schemas.microsoft.com/office/drawing/2014/main" id="{82DF54BC-8D03-5240-425F-604251DC2CE8}"/>
              </a:ext>
            </a:extLst>
          </p:cNvPr>
          <p:cNvPicPr>
            <a:picLocks noGrp="1" noChangeAspect="1"/>
          </p:cNvPicPr>
          <p:nvPr>
            <p:ph type="pic" sz="quarter" idx="19"/>
          </p:nvPr>
        </p:nvPicPr>
        <p:blipFill>
          <a:blip r:embed="rId3"/>
          <a:srcRect l="16667" r="16667"/>
          <a:stretch/>
        </p:blipFill>
        <p:spPr>
          <a:xfrm>
            <a:off x="9913938" y="1341438"/>
            <a:ext cx="1619250" cy="1619250"/>
          </a:xfrm>
        </p:spPr>
      </p:pic>
      <p:sp>
        <p:nvSpPr>
          <p:cNvPr id="5" name="Plassholder for tekst 4">
            <a:extLst>
              <a:ext uri="{FF2B5EF4-FFF2-40B4-BE49-F238E27FC236}">
                <a16:creationId xmlns:a16="http://schemas.microsoft.com/office/drawing/2014/main" id="{92BEC42D-17A3-EA59-CAE4-AB5E01F41880}"/>
              </a:ext>
            </a:extLst>
          </p:cNvPr>
          <p:cNvSpPr>
            <a:spLocks noGrp="1"/>
          </p:cNvSpPr>
          <p:nvPr>
            <p:ph type="body" sz="quarter" idx="20"/>
          </p:nvPr>
        </p:nvSpPr>
        <p:spPr>
          <a:xfrm>
            <a:off x="9792070" y="3168014"/>
            <a:ext cx="1741118" cy="409199"/>
          </a:xfrm>
        </p:spPr>
        <p:txBody>
          <a:bodyPr/>
          <a:lstStyle/>
          <a:p>
            <a:r>
              <a:rPr lang="nb-NO" dirty="0"/>
              <a:t>Illustrasjon: </a:t>
            </a:r>
            <a:br>
              <a:rPr lang="nb-NO" dirty="0"/>
            </a:br>
            <a:r>
              <a:rPr lang="nb-NO" dirty="0"/>
              <a:t>Helsenorge / </a:t>
            </a:r>
            <a:r>
              <a:rPr lang="nb-NO" dirty="0" err="1"/>
              <a:t>Mostphotos</a:t>
            </a:r>
            <a:endParaRPr lang="nb-NO" dirty="0"/>
          </a:p>
        </p:txBody>
      </p:sp>
    </p:spTree>
    <p:extLst>
      <p:ext uri="{BB962C8B-B14F-4D97-AF65-F5344CB8AC3E}">
        <p14:creationId xmlns:p14="http://schemas.microsoft.com/office/powerpoint/2010/main" val="19937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4D5E7D-227C-0F3E-7C6A-F370903A1495}"/>
              </a:ext>
            </a:extLst>
          </p:cNvPr>
          <p:cNvSpPr>
            <a:spLocks noGrp="1"/>
          </p:cNvSpPr>
          <p:nvPr>
            <p:ph type="title"/>
          </p:nvPr>
        </p:nvSpPr>
        <p:spPr>
          <a:xfrm>
            <a:off x="627196" y="728663"/>
            <a:ext cx="5040000" cy="938385"/>
          </a:xfrm>
        </p:spPr>
        <p:txBody>
          <a:bodyPr/>
          <a:lstStyle/>
          <a:p>
            <a:r>
              <a:rPr lang="nb-NO" dirty="0"/>
              <a:t>Føremålet til Helsenorge</a:t>
            </a:r>
          </a:p>
        </p:txBody>
      </p:sp>
      <p:sp>
        <p:nvSpPr>
          <p:cNvPr id="10" name="Plassholder for tekst 9">
            <a:extLst>
              <a:ext uri="{FF2B5EF4-FFF2-40B4-BE49-F238E27FC236}">
                <a16:creationId xmlns:a16="http://schemas.microsoft.com/office/drawing/2014/main" id="{5BBC9645-7D01-8277-CDF8-6FAE765086F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5271D809-B6D1-1F24-6CAB-254F919D4715}"/>
              </a:ext>
            </a:extLst>
          </p:cNvPr>
          <p:cNvSpPr>
            <a:spLocks noGrp="1"/>
          </p:cNvSpPr>
          <p:nvPr>
            <p:ph type="body" sz="quarter" idx="19"/>
          </p:nvPr>
        </p:nvSpPr>
        <p:spPr>
          <a:xfrm>
            <a:off x="627196" y="1916113"/>
            <a:ext cx="5040000" cy="4486275"/>
          </a:xfrm>
        </p:spPr>
        <p:txBody>
          <a:bodyPr/>
          <a:lstStyle/>
          <a:p>
            <a:r>
              <a:rPr lang="nb-NO"/>
              <a:t>Helsenorge skal: </a:t>
            </a:r>
          </a:p>
          <a:p>
            <a:pPr lvl="1"/>
            <a:r>
              <a:rPr lang="nb-NO"/>
              <a:t>gjere det enklare å finne fram til og velje behandlar </a:t>
            </a:r>
          </a:p>
          <a:p>
            <a:pPr lvl="1"/>
            <a:r>
              <a:rPr lang="nb-NO"/>
              <a:t>gi tilgang til eigne helseopplysningar </a:t>
            </a:r>
          </a:p>
          <a:p>
            <a:pPr lvl="1"/>
            <a:r>
              <a:rPr lang="nb-NO"/>
              <a:t>gi tilbod om sjølvbetening og høve til sjølvhjelp </a:t>
            </a:r>
          </a:p>
          <a:p>
            <a:pPr lvl="1"/>
            <a:r>
              <a:rPr lang="nb-NO"/>
              <a:t>gi informasjon og råd om god helse og livsstil, symptom, sjukdom, behandling og rettar</a:t>
            </a:r>
          </a:p>
        </p:txBody>
      </p:sp>
      <p:pic>
        <p:nvPicPr>
          <p:cNvPr id="7" name="Plassholder for bilde 6" descr="Bilde av to hender som hviler på et bord, som holder en mobil som viser tjenesten Timeavtaler på Helsenorge">
            <a:extLst>
              <a:ext uri="{FF2B5EF4-FFF2-40B4-BE49-F238E27FC236}">
                <a16:creationId xmlns:a16="http://schemas.microsoft.com/office/drawing/2014/main" id="{8B05A58A-7907-01B7-DC15-E43FB46B6097}"/>
              </a:ext>
            </a:extLst>
          </p:cNvPr>
          <p:cNvPicPr>
            <a:picLocks noGrp="1" noChangeAspect="1"/>
          </p:cNvPicPr>
          <p:nvPr>
            <p:ph type="pic" sz="quarter" idx="17"/>
          </p:nvPr>
        </p:nvPicPr>
        <p:blipFill>
          <a:blip r:embed="rId3"/>
          <a:srcRect l="20376" r="20376"/>
          <a:stretch/>
        </p:blipFill>
        <p:spPr>
          <a:xfrm>
            <a:off x="6097200" y="0"/>
            <a:ext cx="6094800" cy="6858000"/>
          </a:xfrm>
        </p:spPr>
      </p:pic>
    </p:spTree>
    <p:extLst>
      <p:ext uri="{BB962C8B-B14F-4D97-AF65-F5344CB8AC3E}">
        <p14:creationId xmlns:p14="http://schemas.microsoft.com/office/powerpoint/2010/main" val="96751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A93EBF1-A3A0-4EB2-E4C0-4C7B0AA73AC0}"/>
              </a:ext>
            </a:extLst>
          </p:cNvPr>
          <p:cNvSpPr>
            <a:spLocks noGrp="1"/>
          </p:cNvSpPr>
          <p:nvPr>
            <p:ph type="title"/>
          </p:nvPr>
        </p:nvSpPr>
        <p:spPr>
          <a:xfrm>
            <a:off x="627196" y="728662"/>
            <a:ext cx="10905992" cy="612776"/>
          </a:xfrm>
        </p:spPr>
        <p:txBody>
          <a:bodyPr/>
          <a:lstStyle/>
          <a:p>
            <a:r>
              <a:rPr lang="nb-NO" dirty="0" err="1"/>
              <a:t>Helsenorgetilbodet</a:t>
            </a:r>
            <a:r>
              <a:rPr lang="nb-NO" dirty="0"/>
              <a:t> til innbyggar avheng av…</a:t>
            </a:r>
          </a:p>
        </p:txBody>
      </p:sp>
      <p:sp>
        <p:nvSpPr>
          <p:cNvPr id="9" name="Plassholder for tekst 8">
            <a:extLst>
              <a:ext uri="{FF2B5EF4-FFF2-40B4-BE49-F238E27FC236}">
                <a16:creationId xmlns:a16="http://schemas.microsoft.com/office/drawing/2014/main" id="{E70EB593-89A6-7604-EE2F-AAC6620C81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7" name="Graphic 3">
            <a:extLst>
              <a:ext uri="{FF2B5EF4-FFF2-40B4-BE49-F238E27FC236}">
                <a16:creationId xmlns:a16="http://schemas.microsoft.com/office/drawing/2014/main" id="{3BEF1996-5C26-F879-C59E-01A99F69FA0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94806" y="2630422"/>
            <a:ext cx="1593644" cy="1730509"/>
          </a:xfrm>
          <a:prstGeom prst="rect">
            <a:avLst/>
          </a:prstGeom>
        </p:spPr>
      </p:pic>
      <p:pic>
        <p:nvPicPr>
          <p:cNvPr id="8" name="Picture 2">
            <a:extLst>
              <a:ext uri="{FF2B5EF4-FFF2-40B4-BE49-F238E27FC236}">
                <a16:creationId xmlns:a16="http://schemas.microsoft.com/office/drawing/2014/main" id="{E4EDE9AA-C2FA-BDB8-C8D0-6344CC27246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2608" y="2768311"/>
            <a:ext cx="1434586" cy="168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59">
            <a:extLst>
              <a:ext uri="{FF2B5EF4-FFF2-40B4-BE49-F238E27FC236}">
                <a16:creationId xmlns:a16="http://schemas.microsoft.com/office/drawing/2014/main" id="{5EB8B084-C47A-193B-BE27-788C97B0F4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4743289" y="2753808"/>
            <a:ext cx="842876" cy="1658436"/>
          </a:xfrm>
          <a:prstGeom prst="rect">
            <a:avLst/>
          </a:prstGeom>
        </p:spPr>
      </p:pic>
      <p:pic>
        <p:nvPicPr>
          <p:cNvPr id="11" name="Graphic 62">
            <a:extLst>
              <a:ext uri="{FF2B5EF4-FFF2-40B4-BE49-F238E27FC236}">
                <a16:creationId xmlns:a16="http://schemas.microsoft.com/office/drawing/2014/main" id="{A5378C24-3A61-F238-5072-99C29CFB346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06045" y="2681736"/>
            <a:ext cx="480024" cy="1730508"/>
          </a:xfrm>
          <a:prstGeom prst="rect">
            <a:avLst/>
          </a:prstGeom>
        </p:spPr>
      </p:pic>
      <p:pic>
        <p:nvPicPr>
          <p:cNvPr id="12" name="Grafikk 23">
            <a:extLst>
              <a:ext uri="{FF2B5EF4-FFF2-40B4-BE49-F238E27FC236}">
                <a16:creationId xmlns:a16="http://schemas.microsoft.com/office/drawing/2014/main" id="{2D2FF26F-85F0-80D5-1428-4A3C50D05AE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25251" y="2766045"/>
            <a:ext cx="452456" cy="1656000"/>
          </a:xfrm>
          <a:prstGeom prst="rect">
            <a:avLst/>
          </a:prstGeom>
        </p:spPr>
      </p:pic>
      <p:pic>
        <p:nvPicPr>
          <p:cNvPr id="13" name="Grafikk 12">
            <a:extLst>
              <a:ext uri="{FF2B5EF4-FFF2-40B4-BE49-F238E27FC236}">
                <a16:creationId xmlns:a16="http://schemas.microsoft.com/office/drawing/2014/main" id="{1E110576-9155-7CC6-0521-BCBB0BDC0C3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8995898" y="2858227"/>
            <a:ext cx="491061" cy="1497600"/>
          </a:xfrm>
          <a:prstGeom prst="rect">
            <a:avLst/>
          </a:prstGeom>
        </p:spPr>
      </p:pic>
      <p:pic>
        <p:nvPicPr>
          <p:cNvPr id="14" name="Graphic 48">
            <a:extLst>
              <a:ext uri="{FF2B5EF4-FFF2-40B4-BE49-F238E27FC236}">
                <a16:creationId xmlns:a16="http://schemas.microsoft.com/office/drawing/2014/main" id="{0A2F6605-B549-7DD9-C8A8-974228C00D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65711" y="3263210"/>
            <a:ext cx="456558" cy="1092617"/>
          </a:xfrm>
          <a:prstGeom prst="rect">
            <a:avLst/>
          </a:prstGeom>
        </p:spPr>
      </p:pic>
      <p:pic>
        <p:nvPicPr>
          <p:cNvPr id="15" name="Graphic 66">
            <a:extLst>
              <a:ext uri="{FF2B5EF4-FFF2-40B4-BE49-F238E27FC236}">
                <a16:creationId xmlns:a16="http://schemas.microsoft.com/office/drawing/2014/main" id="{AF52FC43-5BE0-6932-BE6B-2C55B61298D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131814" y="2697928"/>
            <a:ext cx="447753" cy="1657899"/>
          </a:xfrm>
          <a:prstGeom prst="rect">
            <a:avLst/>
          </a:prstGeom>
        </p:spPr>
      </p:pic>
      <p:sp>
        <p:nvSpPr>
          <p:cNvPr id="2" name="TekstSylinder 1">
            <a:extLst>
              <a:ext uri="{FF2B5EF4-FFF2-40B4-BE49-F238E27FC236}">
                <a16:creationId xmlns:a16="http://schemas.microsoft.com/office/drawing/2014/main" id="{62B2BB5C-45EB-0563-C5FB-7D64B7140FDB}"/>
              </a:ext>
            </a:extLst>
          </p:cNvPr>
          <p:cNvSpPr txBox="1"/>
          <p:nvPr/>
        </p:nvSpPr>
        <p:spPr>
          <a:xfrm>
            <a:off x="1091632"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Kva helseregion du tilhøyrer</a:t>
            </a:r>
          </a:p>
        </p:txBody>
      </p:sp>
      <p:sp>
        <p:nvSpPr>
          <p:cNvPr id="3" name="TekstSylinder 2">
            <a:extLst>
              <a:ext uri="{FF2B5EF4-FFF2-40B4-BE49-F238E27FC236}">
                <a16:creationId xmlns:a16="http://schemas.microsoft.com/office/drawing/2014/main" id="{7B7BD8C7-32DE-3217-2822-281886173F20}"/>
              </a:ext>
            </a:extLst>
          </p:cNvPr>
          <p:cNvSpPr txBox="1"/>
          <p:nvPr/>
        </p:nvSpPr>
        <p:spPr>
          <a:xfrm>
            <a:off x="4611723"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Kva behandlar du går til</a:t>
            </a:r>
          </a:p>
        </p:txBody>
      </p:sp>
      <p:sp>
        <p:nvSpPr>
          <p:cNvPr id="17" name="TekstSylinder 16">
            <a:extLst>
              <a:ext uri="{FF2B5EF4-FFF2-40B4-BE49-F238E27FC236}">
                <a16:creationId xmlns:a16="http://schemas.microsoft.com/office/drawing/2014/main" id="{4C1AC5B4-1E4C-1A83-C15A-7F45B1A1DE63}"/>
              </a:ext>
            </a:extLst>
          </p:cNvPr>
          <p:cNvSpPr txBox="1"/>
          <p:nvPr/>
        </p:nvSpPr>
        <p:spPr>
          <a:xfrm>
            <a:off x="8131814" y="4602554"/>
            <a:ext cx="2406213"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Kva brukargruppe du tilhøyrer</a:t>
            </a:r>
          </a:p>
        </p:txBody>
      </p:sp>
    </p:spTree>
    <p:extLst>
      <p:ext uri="{BB962C8B-B14F-4D97-AF65-F5344CB8AC3E}">
        <p14:creationId xmlns:p14="http://schemas.microsoft.com/office/powerpoint/2010/main" val="126685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theme/theme1.xml><?xml version="1.0" encoding="utf-8"?>
<a:theme xmlns:a="http://schemas.openxmlformats.org/drawingml/2006/main" name="NHN">
  <a:themeElements>
    <a:clrScheme name="NHN - fargepalett">
      <a:dk1>
        <a:srgbClr val="000000"/>
      </a:dk1>
      <a:lt1>
        <a:srgbClr val="FFFFFF"/>
      </a:lt1>
      <a:dk2>
        <a:srgbClr val="002820"/>
      </a:dk2>
      <a:lt2>
        <a:srgbClr val="C3F1DA"/>
      </a:lt2>
      <a:accent1>
        <a:srgbClr val="00A67E"/>
      </a:accent1>
      <a:accent2>
        <a:srgbClr val="004578"/>
      </a:accent2>
      <a:accent3>
        <a:srgbClr val="FFC36A"/>
      </a:accent3>
      <a:accent4>
        <a:srgbClr val="6A1D27"/>
      </a:accent4>
      <a:accent5>
        <a:srgbClr val="7BEFB2"/>
      </a:accent5>
      <a:accent6>
        <a:srgbClr val="E85700"/>
      </a:accent6>
      <a:hlink>
        <a:srgbClr val="02A67F"/>
      </a:hlink>
      <a:folHlink>
        <a:srgbClr val="02A6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sp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Powerpoint-mal" id="{F94B131F-CD38-4DFD-BA68-305F7B9883C4}" vid="{5B445C58-F860-49FD-9659-42EAD66B1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3f6598-d5d8-48bf-90d1-47b16dc846aa">
      <Terms xmlns="http://schemas.microsoft.com/office/infopath/2007/PartnerControls"/>
    </lcf76f155ced4ddcb4097134ff3c332f>
    <TaxCatchAll xmlns="c68beda3-4443-4a75-a48e-4331001721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DD94766E01C1548A298E9C203050F6E" ma:contentTypeVersion="19" ma:contentTypeDescription="Opprett et nytt dokument." ma:contentTypeScope="" ma:versionID="f92ac40d40fc95a49f6960f6971755ce">
  <xsd:schema xmlns:xsd="http://www.w3.org/2001/XMLSchema" xmlns:xs="http://www.w3.org/2001/XMLSchema" xmlns:p="http://schemas.microsoft.com/office/2006/metadata/properties" xmlns:ns2="373f6598-d5d8-48bf-90d1-47b16dc846aa" xmlns:ns3="c68beda3-4443-4a75-a48e-43310017214c" targetNamespace="http://schemas.microsoft.com/office/2006/metadata/properties" ma:root="true" ma:fieldsID="ea1f1bb38c051117c4bac943c07bf7be" ns2:_="" ns3:_="">
    <xsd:import namespace="373f6598-d5d8-48bf-90d1-47b16dc846aa"/>
    <xsd:import namespace="c68beda3-4443-4a75-a48e-4331001721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6598-d5d8-48bf-90d1-47b16dc84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b430ae2b-df2c-4b95-9cf0-770a4f42eda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8beda3-4443-4a75-a48e-43310017214c"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898d90f6-1940-4cbf-9e65-0344fe155f86}" ma:internalName="TaxCatchAll" ma:showField="CatchAllData" ma:web="c68beda3-4443-4a75-a48e-433100172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08D773-30EA-405C-926A-3B894A930742}">
  <ds:schemaRefs>
    <ds:schemaRef ds:uri="http://purl.org/dc/dcmitype/"/>
    <ds:schemaRef ds:uri="http://schemas.microsoft.com/office/2006/documentManagement/types"/>
    <ds:schemaRef ds:uri="c68beda3-4443-4a75-a48e-43310017214c"/>
    <ds:schemaRef ds:uri="http://schemas.microsoft.com/office/infopath/2007/PartnerControls"/>
    <ds:schemaRef ds:uri="http://www.w3.org/XML/1998/namespace"/>
    <ds:schemaRef ds:uri="http://schemas.openxmlformats.org/package/2006/metadata/core-properties"/>
    <ds:schemaRef ds:uri="373f6598-d5d8-48bf-90d1-47b16dc846aa"/>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CDD89032-5C48-4AEE-9174-8992B5CC8081}"/>
</file>

<file path=customXml/itemProps3.xml><?xml version="1.0" encoding="utf-8"?>
<ds:datastoreItem xmlns:ds="http://schemas.openxmlformats.org/officeDocument/2006/customXml" ds:itemID="{8836E552-9DE2-43BE-8F61-BCFFFAA3A2A5}">
  <ds:schemaRefs>
    <ds:schemaRef ds:uri="http://schemas.microsoft.com/sharepoint/v3/contenttype/forms"/>
  </ds:schemaRefs>
</ds:datastoreItem>
</file>

<file path=docMetadata/LabelInfo.xml><?xml version="1.0" encoding="utf-8"?>
<clbl:labelList xmlns:clbl="http://schemas.microsoft.com/office/2020/mipLabelMetadata">
  <clbl:label id="{881d707f-1c87-4433-af7f-5e61872e875a}" enabled="1" method="Privileged" siteId="{e3dac4b3-9b0b-4f41-8623-9392d0d566dc}" removed="0"/>
</clbl:labelList>
</file>

<file path=docProps/app.xml><?xml version="1.0" encoding="utf-8"?>
<Properties xmlns="http://schemas.openxmlformats.org/officeDocument/2006/extended-properties" xmlns:vt="http://schemas.openxmlformats.org/officeDocument/2006/docPropsVTypes">
  <Template/>
  <TotalTime>2146</TotalTime>
  <Words>7338</Words>
  <Application>Microsoft Macintosh PowerPoint</Application>
  <PresentationFormat>Widescreen</PresentationFormat>
  <Paragraphs>493</Paragraphs>
  <Slides>58</Slides>
  <Notes>56</Notes>
  <HiddenSlides>1</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58</vt:i4>
      </vt:variant>
    </vt:vector>
  </HeadingPairs>
  <TitlesOfParts>
    <vt:vector size="62" baseType="lpstr">
      <vt:lpstr>Arial</vt:lpstr>
      <vt:lpstr>Calibri</vt:lpstr>
      <vt:lpstr>Corbel</vt:lpstr>
      <vt:lpstr>NHN</vt:lpstr>
      <vt:lpstr>Informasjon til deg som skal halde opplæringa</vt:lpstr>
      <vt:lpstr>Opplæring i Helsenorge</vt:lpstr>
      <vt:lpstr>Innhald</vt:lpstr>
      <vt:lpstr>Kva Helsenorge er og kva vi kan gjere der</vt:lpstr>
      <vt:lpstr>Kva er Helsenorge?</vt:lpstr>
      <vt:lpstr>Helsenorge blir drive av  Norsk helsenett,  eit statsføretak eigd av Helse- og omsorgsdepartementet   </vt:lpstr>
      <vt:lpstr>Helsenorge er hovudinngangen til offentlege helse- og omsorgstenester digitalt</vt:lpstr>
      <vt:lpstr>Føremålet til Helsenorge</vt:lpstr>
      <vt:lpstr>Helsenorgetilbodet til innbyggar avheng av…</vt:lpstr>
      <vt:lpstr>Kva kan du gjere  på Helsenorge?</vt:lpstr>
      <vt:lpstr>Du kan lese kvalitetssikra informasjon</vt:lpstr>
      <vt:lpstr>Helsenorge framsida si</vt:lpstr>
      <vt:lpstr>Du kan bruke tenester</vt:lpstr>
      <vt:lpstr>Helsenorge i bruk </vt:lpstr>
      <vt:lpstr>Få hjelp med Helsenorge</vt:lpstr>
      <vt:lpstr>Korleis logge inn på Helsenorge</vt:lpstr>
      <vt:lpstr>Første gong du loggar inn på Helsenorge treng du:</vt:lpstr>
      <vt:lpstr>Logge inn på Helsenorge steg-for-steg</vt:lpstr>
      <vt:lpstr>Logge inn – Steg 1 til 3</vt:lpstr>
      <vt:lpstr>Logge inn – Steg 4</vt:lpstr>
      <vt:lpstr>Logge inn – Steg 5 til 6</vt:lpstr>
      <vt:lpstr>Logge inn – Steg 7</vt:lpstr>
      <vt:lpstr>Første gong du loggar inn må du  samtykke til bruk av Helsenorge</vt:lpstr>
      <vt:lpstr>Logg inn enklare og raskare med Helsenorge-appen</vt:lpstr>
      <vt:lpstr>Logge inn i Helsenorge-appen steg-for-steg  - første gong eller etter full utlogging</vt:lpstr>
      <vt:lpstr>Logge inn i Helsenorge-appen steig 2, 3 og 5</vt:lpstr>
      <vt:lpstr>Logge inn i Helsenorge-appen steig 6, 7, 8 og 9</vt:lpstr>
      <vt:lpstr>Logge inn i Helsenorge-appen steg-for-steg - når du har laga personleg kode og aktivert biometri </vt:lpstr>
      <vt:lpstr>Nettryggleik, personvern og  «unngå svindel – logg deg inn»</vt:lpstr>
      <vt:lpstr>Helsenorge behandlar personopplysningar på ein sikker måte og i samsvar med personopplysningslova</vt:lpstr>
      <vt:lpstr>Kven har tilgang til din Helsenorge?</vt:lpstr>
      <vt:lpstr>Unngå svindel  – logg deg inn</vt:lpstr>
      <vt:lpstr>Du blir automatisk logga ut av Helsenorge ved inaktivitet</vt:lpstr>
      <vt:lpstr>Fullmakt og representasjon</vt:lpstr>
      <vt:lpstr>Måtar du kan bruke Helsenorge på vegner av andre</vt:lpstr>
      <vt:lpstr>Helsenorge heile livet </vt:lpstr>
      <vt:lpstr>Korleis fungerer fullmakt på Helsenorge?</vt:lpstr>
      <vt:lpstr>Fullmakt ved å sende skjema i posten</vt:lpstr>
      <vt:lpstr>Fullmakt på Helsenorge inkluderer ikkje Helfo-tenester</vt:lpstr>
      <vt:lpstr>Fullmakt når nokon har manglande helserettsleg samtykkekompetanse​</vt:lpstr>
      <vt:lpstr>Bruk av framtidsfullmakt​</vt:lpstr>
      <vt:lpstr>Få hjelp med fullmakt og representasjon på Helsenorge</vt:lpstr>
      <vt:lpstr>Om bruk av tenester på Helsenorge</vt:lpstr>
      <vt:lpstr>Framsida til Helsenorge.no når testpersonen Kurt Håkon har logga inn</vt:lpstr>
      <vt:lpstr>Knappane «Fastlegen din», «Timeavtalar», «Reseptar», «Innboks» og «Sjå alle tenester» når testpersonen Kurt Håkon er logga inn på Helsenorge</vt:lpstr>
      <vt:lpstr>Du skal no få meir informasjon om: </vt:lpstr>
      <vt:lpstr>Teneste: Fastlegen din</vt:lpstr>
      <vt:lpstr>Teneste: Innboks</vt:lpstr>
      <vt:lpstr>Teneste: Reseptar</vt:lpstr>
      <vt:lpstr>Teneste: Vaksinar</vt:lpstr>
      <vt:lpstr>Teneste: Frikort og eigendelar</vt:lpstr>
      <vt:lpstr>Teneste: Byte fastlege</vt:lpstr>
      <vt:lpstr>Teneste: Pasientjournal</vt:lpstr>
      <vt:lpstr>Teneste: Donorkort</vt:lpstr>
      <vt:lpstr>Få hjelp med tenestene på Helsenorge</vt:lpstr>
      <vt:lpstr>Praktiske oppgåver du kan  prøve på Helsenorge</vt:lpstr>
      <vt:lpstr>Praktiske oppgåver du kan prøve på Helsenorge</vt:lpstr>
      <vt:lpstr>Denne presentasjonen er utarbeidd av statsføretaket Norsk helsenett som driv Helsenorge</vt:lpstr>
    </vt:vector>
  </TitlesOfParts>
  <Company>Norsk helsenett 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Korsvold</dc:creator>
  <cp:lastModifiedBy>Thea Wehler Knudtzon</cp:lastModifiedBy>
  <cp:revision>7</cp:revision>
  <dcterms:created xsi:type="dcterms:W3CDTF">2024-11-29T08:23:18Z</dcterms:created>
  <dcterms:modified xsi:type="dcterms:W3CDTF">2026-07-07T10:54:51Z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0x0101003DD94766E01C1548A298E9C203050F6E</vt:lpwstr>
  </property>
  <property fmtid="{D5CDD505-2E9C-101B-9397-08002B2CF9AE}" pid="3" name="MediaServiceImageTags">
    <vt:lpwstr/>
  </property>
</Properties>
</file>