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1" r:id="rId4"/>
    <p:sldMasterId id="2147483660" r:id="rId5"/>
    <p:sldMasterId id="2147483700" r:id="rId6"/>
  </p:sldMasterIdLst>
  <p:notesMasterIdLst>
    <p:notesMasterId r:id="rId29"/>
  </p:notesMasterIdLst>
  <p:handoutMasterIdLst>
    <p:handoutMasterId r:id="rId30"/>
  </p:handoutMasterIdLst>
  <p:sldIdLst>
    <p:sldId id="260" r:id="rId7"/>
    <p:sldId id="2489" r:id="rId8"/>
    <p:sldId id="2147197256" r:id="rId9"/>
    <p:sldId id="2496" r:id="rId10"/>
    <p:sldId id="2147197255" r:id="rId11"/>
    <p:sldId id="2445" r:id="rId12"/>
    <p:sldId id="2147197257" r:id="rId13"/>
    <p:sldId id="2147197258" r:id="rId14"/>
    <p:sldId id="2147197259" r:id="rId15"/>
    <p:sldId id="2147197260" r:id="rId16"/>
    <p:sldId id="2147197261" r:id="rId17"/>
    <p:sldId id="2147197262" r:id="rId18"/>
    <p:sldId id="803" r:id="rId19"/>
    <p:sldId id="2147197263" r:id="rId20"/>
    <p:sldId id="2493" r:id="rId21"/>
    <p:sldId id="1713" r:id="rId22"/>
    <p:sldId id="1121" r:id="rId23"/>
    <p:sldId id="2256" r:id="rId24"/>
    <p:sldId id="2147197264" r:id="rId25"/>
    <p:sldId id="2492" r:id="rId26"/>
    <p:sldId id="2494" r:id="rId27"/>
    <p:sldId id="263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EC5882E4-4C42-44CC-8E14-BBD8739ED317}">
          <p14:sldIdLst>
            <p14:sldId id="260"/>
          </p14:sldIdLst>
        </p14:section>
        <p14:section name="Innhold" id="{3F3BEDD3-96E7-466A-836C-FB310EE77F5D}">
          <p14:sldIdLst>
            <p14:sldId id="2489"/>
            <p14:sldId id="2147197256"/>
            <p14:sldId id="2496"/>
            <p14:sldId id="2147197255"/>
            <p14:sldId id="2445"/>
            <p14:sldId id="2147197257"/>
            <p14:sldId id="2147197258"/>
            <p14:sldId id="2147197259"/>
            <p14:sldId id="2147197260"/>
            <p14:sldId id="2147197261"/>
            <p14:sldId id="2147197262"/>
            <p14:sldId id="803"/>
            <p14:sldId id="2147197263"/>
            <p14:sldId id="2493"/>
            <p14:sldId id="1713"/>
            <p14:sldId id="1121"/>
            <p14:sldId id="2256"/>
            <p14:sldId id="2147197264"/>
            <p14:sldId id="2492"/>
            <p14:sldId id="2494"/>
          </p14:sldIdLst>
        </p14:section>
        <p14:section name="Avslutning" id="{5C6E4BD7-C134-4669-9A10-BEDC7F62E62A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5945"/>
    <a:srgbClr val="06A67F"/>
    <a:srgbClr val="02A67F"/>
    <a:srgbClr val="BCBEC0"/>
    <a:srgbClr val="F1F2F2"/>
    <a:srgbClr val="E6E6E6"/>
    <a:srgbClr val="E85800"/>
    <a:srgbClr val="FFC46B"/>
    <a:srgbClr val="E1C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9B910FD-70F5-414C-948A-135EA5CDF89A}">
  <a:tblStyle styleId="{49B910FD-70F5-414C-948A-135EA5CDF89A}" styleName="Norsk helsenett (lys bakgrunn)">
    <a:wholeTbl>
      <a:tcTxStyle>
        <a:fontRef idx="minor">
          <a:prstClr val="black"/>
        </a:fontRef>
        <a:srgbClr val="0D0D0D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EDFBF4"/>
          </a:solidFill>
        </a:fill>
      </a:tcStyle>
    </a:wholeTbl>
    <a:band1H>
      <a:tcStyle>
        <a:tcBdr/>
        <a:fill>
          <a:solidFill>
            <a:srgbClr val="EDFBF4"/>
          </a:solidFill>
        </a:fill>
      </a:tcStyle>
    </a:band1H>
    <a:band2H>
      <a:tcStyle>
        <a:tcBdr/>
        <a:fill>
          <a:solidFill>
            <a:srgbClr val="DCF7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  <a:fill>
          <a:solidFill>
            <a:srgbClr val="C7CCEF"/>
          </a:solidFill>
        </a:fill>
      </a:tcStyle>
    </a:lastCol>
    <a:firstCol>
      <a:tcTxStyle b="on">
        <a:fontRef idx="minor">
          <a:prstClr val="black"/>
        </a:fontRef>
        <a:srgbClr val="252A35"/>
      </a:tcTxStyle>
      <a:tcStyle>
        <a:tcBdr/>
        <a:fill>
          <a:solidFill>
            <a:srgbClr val="C7CCEF"/>
          </a:solidFill>
        </a:fill>
      </a:tcStyle>
    </a:firstCol>
    <a:lastRow>
      <a:tcTxStyle b="on">
        <a:fontRef idx="minor">
          <a:prstClr val="black"/>
        </a:fontRef>
        <a:srgbClr val="FFFFFF"/>
      </a:tcTxStyle>
      <a:tcStyle>
        <a:tcBdr/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015945"/>
          </a:solidFill>
        </a:fill>
      </a:tcStyle>
    </a:firstRow>
  </a:tblStyle>
  <a:tblStyle styleId="{9343EC62-6E1C-4CCD-B1D8-ED76135C5F7F}" styleName="Norsk helsenett (mørk bakgrunn)">
    <a:wholeTbl>
      <a:tcTxStyle>
        <a:fontRef idx="minor">
          <a:prstClr val="white"/>
        </a:fontRef>
        <a:srgbClr val="FFFFFF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</a:tcStyle>
    </a:wholeTbl>
    <a:band1H>
      <a:tcStyle>
        <a:tcBdr>
          <a:bottom>
            <a:ln w="6350" cap="flat" cmpd="sng" algn="ctr">
              <a:solidFill>
                <a:srgbClr val="80ACA2"/>
              </a:solidFill>
              <a:prstDash val="solid"/>
            </a:ln>
          </a:bottom>
        </a:tcBdr>
      </a:tcStyle>
    </a:band1H>
    <a:band2H>
      <a:tcStyle>
        <a:tcBdr>
          <a:bottom>
            <a:ln w="6350" cap="flat" cmpd="sng" algn="ctr">
              <a:solidFill>
                <a:srgbClr val="80ACA2"/>
              </a:solidFill>
              <a:prstDash val="solid"/>
            </a:ln>
          </a:bottom>
        </a:tcBdr>
        <a:fill>
          <a:solidFill>
            <a:srgbClr val="000000">
              <a:alpha val="20000"/>
            </a:srgbClr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TxStyle b="off">
        <a:fontRef idx="minor">
          <a:prstClr val="white"/>
        </a:fontRef>
        <a:srgbClr val="7BEFB2"/>
      </a:tcTxStyle>
      <a:tcStyle>
        <a:tcBdr>
          <a:bottom>
            <a:ln w="12700" cap="flat" cmpd="sng" algn="ctr">
              <a:solidFill>
                <a:srgbClr val="7BEFB2"/>
              </a:solidFill>
              <a:prstDash val="soli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8947" autoAdjust="0"/>
  </p:normalViewPr>
  <p:slideViewPr>
    <p:cSldViewPr>
      <p:cViewPr varScale="1">
        <p:scale>
          <a:sx n="86" d="100"/>
          <a:sy n="86" d="100"/>
        </p:scale>
        <p:origin x="1476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16"/>
    </p:cViewPr>
  </p:sorterViewPr>
  <p:notesViewPr>
    <p:cSldViewPr showGuides="1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EB44C49-8215-436D-B6F7-20D10E589B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7A907CD-98F9-4BEF-A770-0B0E6BA95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8B48-2C65-4578-A6B5-31CCFB5C7E23}" type="datetimeFigureOut">
              <a:rPr lang="nb-NO" smtClean="0"/>
              <a:t>05.10.2022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D0B8C9F-5F54-4628-8912-7C6B46B96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8C12FB-98BF-4E9B-91C5-996D6FD3F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D926-7BC4-4D2E-A2AF-145564ADFB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77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BD5B7-9404-40C7-817E-9023E69D5D4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F18D-B48D-49E7-8D29-6F850C173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publikasjoner/legeerklering-om-dodsfall-melding-om-unaturlig-dodsfal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8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F1791-49DA-4A11-A71B-4DEDB48C96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7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dette det dreier seg om – lage en elektronisk løsning av et papirskjema som har vært brukt i mange manuelle prosesser.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92686-EDC5-47AB-8180-103A9764D4E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5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Lege registrerer </a:t>
            </a:r>
            <a:r>
              <a:rPr lang="nb-NO" b="1" dirty="0"/>
              <a:t>legeerklæring </a:t>
            </a:r>
            <a:r>
              <a:rPr lang="nb-NO" dirty="0"/>
              <a:t>om dødsårsak (papirmelding)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PDF løsning på fleste sykehus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Håndskrevet i mange kommuner (ca. 50% av alle dødsmeldinger)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Tingrett mottar </a:t>
            </a:r>
            <a:r>
              <a:rPr lang="nb-NO" b="1" dirty="0"/>
              <a:t>legeerklæringen</a:t>
            </a:r>
            <a:r>
              <a:rPr lang="nb-NO" dirty="0"/>
              <a:t> – som oftest fra begravelsesbyrå</a:t>
            </a:r>
          </a:p>
          <a:p>
            <a:endParaRPr lang="nb-NO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Tingrett </a:t>
            </a:r>
            <a:r>
              <a:rPr lang="nb-NO" b="1" dirty="0"/>
              <a:t>registrerer dødsfallet på nytt (ny papirmelding</a:t>
            </a:r>
            <a:r>
              <a:rPr lang="nb-NO" dirty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dirty="0"/>
              <a:t>Sender denne melding til Folkeregisteret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dirty="0"/>
              <a:t>Til NAV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dirty="0"/>
              <a:t>Gravplassmyndigheter</a:t>
            </a:r>
          </a:p>
          <a:p>
            <a:pPr lvl="1"/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Tingrett sender </a:t>
            </a:r>
            <a:r>
              <a:rPr lang="nb-NO" b="1" dirty="0"/>
              <a:t>legeerklæringen </a:t>
            </a:r>
            <a:r>
              <a:rPr lang="nb-NO" dirty="0"/>
              <a:t>til kommunelegen.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Kommune legen sjekker og sender </a:t>
            </a:r>
            <a:r>
              <a:rPr lang="nb-NO" b="1" dirty="0"/>
              <a:t>legeerklæringen</a:t>
            </a:r>
            <a:r>
              <a:rPr lang="nb-NO" dirty="0"/>
              <a:t> til Dødsårsaksregisteret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Samme informasjon registreres manuelt i flere ledd</a:t>
            </a:r>
          </a:p>
          <a:p>
            <a:r>
              <a:rPr lang="nb-NO" dirty="0"/>
              <a:t>Medisinske data vises for aktører som ikke har hjemmel til å se dem.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92686-EDC5-47AB-8180-103A9764D4E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7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92686-EDC5-47AB-8180-103A9764D4E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8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5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Lenke til informasjon om meldeplikt og papirskjema: </a:t>
            </a:r>
            <a:r>
              <a:rPr lang="nb-NO" sz="1200" dirty="0">
                <a:hlinkClick r:id="rId3"/>
              </a:rPr>
              <a:t>https://helsedirektoratet.no/publikasjoner/legeerklering-om-dodsfall-melding-om-unaturlig-dodsfall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F1791-49DA-4A11-A71B-4DEDB48C96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0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9D45C-5EE6-44B8-90B0-799B51F2A1C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34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73C7EC3-35FE-48E3-9DA5-83D053C36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008" t="14296" b="29454"/>
          <a:stretch/>
        </p:blipFill>
        <p:spPr>
          <a:xfrm>
            <a:off x="0" y="0"/>
            <a:ext cx="917191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196" y="2329977"/>
            <a:ext cx="7053129" cy="3583461"/>
          </a:xfrm>
          <a:prstGeom prst="rect">
            <a:avLst/>
          </a:prstGeom>
        </p:spPr>
        <p:txBody>
          <a:bodyPr lIns="36000"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196" y="1761893"/>
            <a:ext cx="7053129" cy="360000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9713" y="6298554"/>
            <a:ext cx="3708399" cy="226800"/>
          </a:xfrm>
        </p:spPr>
        <p:txBody>
          <a:bodyPr rIns="36000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0F086F77-3F06-42A6-A5AC-651C1C906F34}" type="datetime1">
              <a:rPr lang="nb-NO" smtClean="0"/>
              <a:t>05.10.2022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20DC8A-7922-4E87-934E-94417500F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8" r="70387"/>
          <a:stretch/>
        </p:blipFill>
        <p:spPr>
          <a:xfrm>
            <a:off x="8520185" y="0"/>
            <a:ext cx="3671815" cy="64119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B4446B-A7F2-4BBA-ABFF-C054065374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835" y="6363759"/>
            <a:ext cx="1683184" cy="1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11233150" cy="4608512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3148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58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3148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EFD9D1A-9E4D-4FCC-986A-5D37A09FF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916112"/>
            <a:ext cx="11233148" cy="4599073"/>
          </a:xfrm>
          <a:prstGeom prst="rect">
            <a:avLst/>
          </a:prstGeom>
        </p:spPr>
        <p:txBody>
          <a:bodyPr lIns="36000" tIns="0" rIns="0" bIns="0" spcCol="180000">
            <a:normAutofit/>
          </a:bodyPr>
          <a:lstStyle>
            <a:lvl1pPr marL="265113" indent="-265113" algn="l" defTabSz="989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808038" indent="-288925" algn="l" defTabSz="80803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808038" algn="l"/>
              </a:tabLst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616075" indent="-20955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2424113" indent="-266700" algn="l" defTabSz="868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867025" indent="-3524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0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tekstfiler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malen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5" y="1916113"/>
            <a:ext cx="5256092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640" y="1916112"/>
            <a:ext cx="5256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2110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750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6001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2110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675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9EFC724-5658-479C-AEA9-DCF1D63EAE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6000" y="1916113"/>
            <a:ext cx="3600000" cy="4609231"/>
          </a:xfr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74531-6905-4F77-B34D-7BB52681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2110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4B00DA-1786-4A06-9974-AE29C28D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97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CA809E0-E9FD-4A4A-9836-EDD7FD8EAB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054" y="1916113"/>
            <a:ext cx="2366961" cy="4567395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F09BA46-DFF3-40DF-AA43-205FEF657C6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15680" y="1916205"/>
            <a:ext cx="8641358" cy="4587861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94AD76-9F97-4278-A10C-A30FFA52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769937"/>
            <a:ext cx="11234507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4CA20-1715-41D5-9223-5B19B7B5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28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st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916113"/>
            <a:ext cx="11233150" cy="4595813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DE1A4A-BAC0-49B1-80CF-76CB8BBF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71022-8969-48F6-962A-5145C8AF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769937"/>
            <a:ext cx="11234507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, graf og bilde_sto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268759"/>
            <a:ext cx="11233150" cy="5255865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71022-8969-48F6-962A-5145C8AF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332656"/>
            <a:ext cx="11234507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16E38D5-6E1D-4673-9C71-22238FE32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44487"/>
            <a:ext cx="2412112" cy="6180137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82E0AB7-4EF8-4DF2-A589-113CEC4A8F8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87688" y="0"/>
            <a:ext cx="8904312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641C04-6A3D-4CDB-9D99-1764805F981E}"/>
              </a:ext>
            </a:extLst>
          </p:cNvPr>
          <p:cNvSpPr/>
          <p:nvPr userDrawn="1"/>
        </p:nvSpPr>
        <p:spPr>
          <a:xfrm rot="-2700000">
            <a:off x="1463463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7AF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1A345-757D-43CB-9362-14D13E5FFF47}"/>
              </a:ext>
            </a:extLst>
          </p:cNvPr>
          <p:cNvSpPr/>
          <p:nvPr userDrawn="1"/>
        </p:nvSpPr>
        <p:spPr>
          <a:xfrm rot="-2700000">
            <a:off x="1744452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7AF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362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201" y="1751013"/>
            <a:ext cx="4743358" cy="360000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00" y="6276226"/>
            <a:ext cx="3444703" cy="226800"/>
          </a:xfrm>
        </p:spPr>
        <p:txBody>
          <a:bodyPr lIns="36000" tIns="0" rIns="36000" bIns="0" anchor="ctr" anchorCtr="0"/>
          <a:lstStyle>
            <a:lvl1pPr algn="l">
              <a:defRPr sz="1600">
                <a:solidFill>
                  <a:schemeClr val="accent3"/>
                </a:solidFill>
              </a:defRPr>
            </a:lvl1pPr>
          </a:lstStyle>
          <a:p>
            <a:fld id="{AE4B1AF4-17B9-4E66-89AD-B84B55CD2C55}" type="datetime1">
              <a:rPr lang="nb-NO" smtClean="0"/>
              <a:t>05.10.2022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B4446B-A7F2-4BBA-ABFF-C05406537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00" y="397874"/>
            <a:ext cx="1683184" cy="1449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BB0084-C6EE-2543-A137-401FA40C5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01" y="2329977"/>
            <a:ext cx="4746077" cy="3583461"/>
          </a:xfrm>
          <a:prstGeom prst="rect">
            <a:avLst/>
          </a:prstGeom>
        </p:spPr>
        <p:txBody>
          <a:bodyPr lIns="36000"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2" name="Graphic 10">
            <a:extLst>
              <a:ext uri="{FF2B5EF4-FFF2-40B4-BE49-F238E27FC236}">
                <a16:creationId xmlns:a16="http://schemas.microsoft.com/office/drawing/2014/main" id="{8D61A240-85A0-4FCE-B46C-B8021C09289C}"/>
              </a:ext>
            </a:extLst>
          </p:cNvPr>
          <p:cNvGrpSpPr/>
          <p:nvPr/>
        </p:nvGrpSpPr>
        <p:grpSpPr>
          <a:xfrm>
            <a:off x="5735851" y="379314"/>
            <a:ext cx="6091105" cy="6091017"/>
            <a:chOff x="5735851" y="379314"/>
            <a:chExt cx="6091105" cy="60910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EB8161-E565-4DD5-BEFB-11D099AE6540}"/>
                </a:ext>
              </a:extLst>
            </p:cNvPr>
            <p:cNvSpPr/>
            <p:nvPr/>
          </p:nvSpPr>
          <p:spPr>
            <a:xfrm>
              <a:off x="8781403" y="379314"/>
              <a:ext cx="3045552" cy="1522754"/>
            </a:xfrm>
            <a:custGeom>
              <a:avLst/>
              <a:gdLst>
                <a:gd name="connsiteX0" fmla="*/ 761388 w 3045552"/>
                <a:gd name="connsiteY0" fmla="*/ 0 h 1522754"/>
                <a:gd name="connsiteX1" fmla="*/ 2284165 w 3045552"/>
                <a:gd name="connsiteY1" fmla="*/ 0 h 1522754"/>
                <a:gd name="connsiteX2" fmla="*/ 3045553 w 3045552"/>
                <a:gd name="connsiteY2" fmla="*/ 761377 h 1522754"/>
                <a:gd name="connsiteX3" fmla="*/ 2284165 w 3045552"/>
                <a:gd name="connsiteY3" fmla="*/ 1522754 h 1522754"/>
                <a:gd name="connsiteX4" fmla="*/ 761388 w 3045552"/>
                <a:gd name="connsiteY4" fmla="*/ 1522754 h 1522754"/>
                <a:gd name="connsiteX5" fmla="*/ 0 w 3045552"/>
                <a:gd name="connsiteY5" fmla="*/ 761377 h 1522754"/>
                <a:gd name="connsiteX6" fmla="*/ 761388 w 3045552"/>
                <a:gd name="connsiteY6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52" h="1522754">
                  <a:moveTo>
                    <a:pt x="761388" y="0"/>
                  </a:moveTo>
                  <a:lnTo>
                    <a:pt x="2284165" y="0"/>
                  </a:lnTo>
                  <a:cubicBezTo>
                    <a:pt x="2704831" y="0"/>
                    <a:pt x="3045553" y="340716"/>
                    <a:pt x="3045553" y="761377"/>
                  </a:cubicBezTo>
                  <a:cubicBezTo>
                    <a:pt x="3045553" y="1182038"/>
                    <a:pt x="2704831" y="1522754"/>
                    <a:pt x="2284165" y="1522754"/>
                  </a:cubicBezTo>
                  <a:lnTo>
                    <a:pt x="761388" y="1522754"/>
                  </a:lnTo>
                  <a:cubicBezTo>
                    <a:pt x="340721" y="1522754"/>
                    <a:pt x="0" y="1182038"/>
                    <a:pt x="0" y="761377"/>
                  </a:cubicBezTo>
                  <a:cubicBezTo>
                    <a:pt x="0" y="340716"/>
                    <a:pt x="340721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2061A7-F2FA-4F97-886F-BF3A54C0B1B7}"/>
                </a:ext>
              </a:extLst>
            </p:cNvPr>
            <p:cNvSpPr/>
            <p:nvPr/>
          </p:nvSpPr>
          <p:spPr>
            <a:xfrm>
              <a:off x="5735851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45170-F883-4372-AB40-6375CC91D451}"/>
                </a:ext>
              </a:extLst>
            </p:cNvPr>
            <p:cNvSpPr/>
            <p:nvPr/>
          </p:nvSpPr>
          <p:spPr>
            <a:xfrm>
              <a:off x="10304179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C4F2D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749AFA-51A4-47BD-B37F-96871EBF72AF}"/>
                </a:ext>
              </a:extLst>
            </p:cNvPr>
            <p:cNvSpPr/>
            <p:nvPr/>
          </p:nvSpPr>
          <p:spPr>
            <a:xfrm>
              <a:off x="8781403" y="3424822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970173-6A87-4BFC-87EC-D04AFE918EF8}"/>
                </a:ext>
              </a:extLst>
            </p:cNvPr>
            <p:cNvSpPr/>
            <p:nvPr/>
          </p:nvSpPr>
          <p:spPr>
            <a:xfrm>
              <a:off x="5735851" y="379314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6ACE94-4986-4C7C-9CD3-7371E2DBDFB5}"/>
                </a:ext>
              </a:extLst>
            </p:cNvPr>
            <p:cNvSpPr/>
            <p:nvPr/>
          </p:nvSpPr>
          <p:spPr>
            <a:xfrm>
              <a:off x="5735851" y="4947576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6B3921-A274-4614-B3DD-F91E03194E96}"/>
                </a:ext>
              </a:extLst>
            </p:cNvPr>
            <p:cNvSpPr/>
            <p:nvPr/>
          </p:nvSpPr>
          <p:spPr>
            <a:xfrm>
              <a:off x="10304179" y="3424822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E9C82B-B1B2-45AF-9286-0EB1E8A58E1A}"/>
                </a:ext>
              </a:extLst>
            </p:cNvPr>
            <p:cNvSpPr/>
            <p:nvPr/>
          </p:nvSpPr>
          <p:spPr>
            <a:xfrm>
              <a:off x="8781403" y="4947576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5DEFAF-AF35-44B4-9336-B085B35EDF6B}"/>
                </a:ext>
              </a:extLst>
            </p:cNvPr>
            <p:cNvSpPr/>
            <p:nvPr/>
          </p:nvSpPr>
          <p:spPr>
            <a:xfrm>
              <a:off x="7258627" y="379314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361C7D-FAF8-42BD-AC24-8668CC828068}"/>
                </a:ext>
              </a:extLst>
            </p:cNvPr>
            <p:cNvSpPr/>
            <p:nvPr/>
          </p:nvSpPr>
          <p:spPr>
            <a:xfrm>
              <a:off x="7258627" y="1902068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3EAD2E-E6B2-4BAA-9CCC-C64277DD5FAA}"/>
                </a:ext>
              </a:extLst>
            </p:cNvPr>
            <p:cNvSpPr/>
            <p:nvPr/>
          </p:nvSpPr>
          <p:spPr>
            <a:xfrm>
              <a:off x="7258627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C4F2D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1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_utrops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6ED1DB-BE3A-45D4-91F0-30D5D18DE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1778369"/>
            <a:ext cx="2672680" cy="26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776B9A-958E-40FA-89A0-FD338CB5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0905091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566E3F-6C82-4AF2-8269-7BEBE380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6074"/>
            <a:ext cx="10905092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06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8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E149C13-B31E-45C0-84E8-E8CC9EB3A5E6}"/>
              </a:ext>
            </a:extLst>
          </p:cNvPr>
          <p:cNvSpPr txBox="1"/>
          <p:nvPr userDrawn="1"/>
        </p:nvSpPr>
        <p:spPr>
          <a:xfrm>
            <a:off x="1406769" y="2522136"/>
            <a:ext cx="131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F7D76C-4743-4A6E-82A8-FFCC5E9E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95" y="3059517"/>
            <a:ext cx="332261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_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3A27129B-9B09-4C4F-96FA-0120442FFF1A}"/>
              </a:ext>
            </a:extLst>
          </p:cNvPr>
          <p:cNvGrpSpPr/>
          <p:nvPr/>
        </p:nvGrpSpPr>
        <p:grpSpPr>
          <a:xfrm>
            <a:off x="5753849" y="389304"/>
            <a:ext cx="6071738" cy="6071650"/>
            <a:chOff x="5753849" y="389304"/>
            <a:chExt cx="6071738" cy="607165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634209-94FF-4EC7-8676-1CB9ED3DB4F3}"/>
                </a:ext>
              </a:extLst>
            </p:cNvPr>
            <p:cNvSpPr/>
            <p:nvPr/>
          </p:nvSpPr>
          <p:spPr>
            <a:xfrm>
              <a:off x="9396891" y="1603634"/>
              <a:ext cx="1214347" cy="1214330"/>
            </a:xfrm>
            <a:custGeom>
              <a:avLst/>
              <a:gdLst>
                <a:gd name="connsiteX0" fmla="*/ 607174 w 1214347"/>
                <a:gd name="connsiteY0" fmla="*/ 0 h 1214330"/>
                <a:gd name="connsiteX1" fmla="*/ 607174 w 1214347"/>
                <a:gd name="connsiteY1" fmla="*/ 0 h 1214330"/>
                <a:gd name="connsiteX2" fmla="*/ 1214348 w 1214347"/>
                <a:gd name="connsiteY2" fmla="*/ 607165 h 1214330"/>
                <a:gd name="connsiteX3" fmla="*/ 607174 w 1214347"/>
                <a:gd name="connsiteY3" fmla="*/ 1214330 h 1214330"/>
                <a:gd name="connsiteX4" fmla="*/ 0 w 1214347"/>
                <a:gd name="connsiteY4" fmla="*/ 607165 h 1214330"/>
                <a:gd name="connsiteX5" fmla="*/ 607174 w 1214347"/>
                <a:gd name="connsiteY5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347" h="1214330">
                  <a:moveTo>
                    <a:pt x="607174" y="0"/>
                  </a:moveTo>
                  <a:lnTo>
                    <a:pt x="607174" y="0"/>
                  </a:lnTo>
                  <a:cubicBezTo>
                    <a:pt x="942384" y="0"/>
                    <a:pt x="1214348" y="271959"/>
                    <a:pt x="1214348" y="607165"/>
                  </a:cubicBezTo>
                  <a:cubicBezTo>
                    <a:pt x="1214348" y="942371"/>
                    <a:pt x="942384" y="1214330"/>
                    <a:pt x="607174" y="1214330"/>
                  </a:cubicBez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E32023-56A1-4315-B81B-5838861C375D}"/>
                </a:ext>
              </a:extLst>
            </p:cNvPr>
            <p:cNvSpPr/>
            <p:nvPr/>
          </p:nvSpPr>
          <p:spPr>
            <a:xfrm>
              <a:off x="8182544" y="2817964"/>
              <a:ext cx="3643042" cy="1214330"/>
            </a:xfrm>
            <a:custGeom>
              <a:avLst/>
              <a:gdLst>
                <a:gd name="connsiteX0" fmla="*/ 607174 w 3643042"/>
                <a:gd name="connsiteY0" fmla="*/ 0 h 1214330"/>
                <a:gd name="connsiteX1" fmla="*/ 3035869 w 3643042"/>
                <a:gd name="connsiteY1" fmla="*/ 0 h 1214330"/>
                <a:gd name="connsiteX2" fmla="*/ 3643043 w 3643042"/>
                <a:gd name="connsiteY2" fmla="*/ 607165 h 1214330"/>
                <a:gd name="connsiteX3" fmla="*/ 3035869 w 3643042"/>
                <a:gd name="connsiteY3" fmla="*/ 1214330 h 1214330"/>
                <a:gd name="connsiteX4" fmla="*/ 607174 w 3643042"/>
                <a:gd name="connsiteY4" fmla="*/ 1214330 h 1214330"/>
                <a:gd name="connsiteX5" fmla="*/ 0 w 3643042"/>
                <a:gd name="connsiteY5" fmla="*/ 607165 h 1214330"/>
                <a:gd name="connsiteX6" fmla="*/ 607174 w 3643042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042" h="1214330">
                  <a:moveTo>
                    <a:pt x="607174" y="0"/>
                  </a:moveTo>
                  <a:lnTo>
                    <a:pt x="3035869" y="0"/>
                  </a:lnTo>
                  <a:cubicBezTo>
                    <a:pt x="3371080" y="0"/>
                    <a:pt x="3643043" y="271959"/>
                    <a:pt x="3643043" y="607165"/>
                  </a:cubicBezTo>
                  <a:cubicBezTo>
                    <a:pt x="3643043" y="942371"/>
                    <a:pt x="3371080" y="1214330"/>
                    <a:pt x="3035869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C4F2D9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3D99EC-EC5C-4741-9081-4473B76D70ED}"/>
                </a:ext>
              </a:extLst>
            </p:cNvPr>
            <p:cNvSpPr/>
            <p:nvPr/>
          </p:nvSpPr>
          <p:spPr>
            <a:xfrm>
              <a:off x="5753849" y="389304"/>
              <a:ext cx="2428695" cy="1214330"/>
            </a:xfrm>
            <a:custGeom>
              <a:avLst/>
              <a:gdLst>
                <a:gd name="connsiteX0" fmla="*/ 607174 w 2428695"/>
                <a:gd name="connsiteY0" fmla="*/ 0 h 1214330"/>
                <a:gd name="connsiteX1" fmla="*/ 1821521 w 2428695"/>
                <a:gd name="connsiteY1" fmla="*/ 0 h 1214330"/>
                <a:gd name="connsiteX2" fmla="*/ 2428695 w 2428695"/>
                <a:gd name="connsiteY2" fmla="*/ 607165 h 1214330"/>
                <a:gd name="connsiteX3" fmla="*/ 1821521 w 2428695"/>
                <a:gd name="connsiteY3" fmla="*/ 1214330 h 1214330"/>
                <a:gd name="connsiteX4" fmla="*/ 607174 w 2428695"/>
                <a:gd name="connsiteY4" fmla="*/ 1214330 h 1214330"/>
                <a:gd name="connsiteX5" fmla="*/ 0 w 2428695"/>
                <a:gd name="connsiteY5" fmla="*/ 607165 h 1214330"/>
                <a:gd name="connsiteX6" fmla="*/ 607174 w 2428695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695" h="1214330">
                  <a:moveTo>
                    <a:pt x="607174" y="0"/>
                  </a:moveTo>
                  <a:lnTo>
                    <a:pt x="1821521" y="0"/>
                  </a:lnTo>
                  <a:cubicBezTo>
                    <a:pt x="2156732" y="0"/>
                    <a:pt x="2428695" y="271959"/>
                    <a:pt x="2428695" y="607165"/>
                  </a:cubicBezTo>
                  <a:cubicBezTo>
                    <a:pt x="2428695" y="942371"/>
                    <a:pt x="2156732" y="1214330"/>
                    <a:pt x="1821521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7AF0B2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92051B-FA3D-40FE-90E6-D826DAF3CA0E}"/>
                </a:ext>
              </a:extLst>
            </p:cNvPr>
            <p:cNvSpPr/>
            <p:nvPr/>
          </p:nvSpPr>
          <p:spPr>
            <a:xfrm>
              <a:off x="9396891" y="524662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DF0D91-CA39-4795-A49A-70587AE55346}"/>
                </a:ext>
              </a:extLst>
            </p:cNvPr>
            <p:cNvSpPr/>
            <p:nvPr/>
          </p:nvSpPr>
          <p:spPr>
            <a:xfrm>
              <a:off x="10611239" y="38930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005945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FAB4F056-8D2E-43DE-9B1C-57045AB2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653136"/>
            <a:ext cx="3919744" cy="1296814"/>
          </a:xfrm>
          <a:prstGeom prst="rect">
            <a:avLst/>
          </a:prstGeom>
        </p:spPr>
        <p:txBody>
          <a:bodyPr lIns="36000" r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69A02-BC16-4E66-BB7F-88712DA3A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1109" y="743037"/>
            <a:ext cx="3658076" cy="5334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3862DE-0E7D-6647-A684-932C6540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916113"/>
            <a:ext cx="3924300" cy="2497230"/>
          </a:xfrm>
          <a:prstGeom prst="rect">
            <a:avLst/>
          </a:prstGeom>
        </p:spPr>
        <p:txBody>
          <a:bodyPr rIns="36000" anchor="t"/>
          <a:lstStyle>
            <a:lvl1pPr>
              <a:lnSpc>
                <a:spcPct val="100000"/>
              </a:lnSpc>
              <a:defRPr sz="400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_alternativ_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222" y="1924942"/>
            <a:ext cx="7365587" cy="359623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9222" y="1223456"/>
            <a:ext cx="7365587" cy="360000"/>
          </a:xfrm>
          <a:prstGeom prst="rect">
            <a:avLst/>
          </a:prstGeom>
        </p:spPr>
        <p:txBody>
          <a:bodyPr lIns="36000" rIns="0"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tekststiler i malen</a:t>
            </a:r>
          </a:p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E980BDB-285D-4E70-A0C6-4C1D4AF5BE10}"/>
              </a:ext>
            </a:extLst>
          </p:cNvPr>
          <p:cNvSpPr/>
          <p:nvPr userDrawn="1"/>
        </p:nvSpPr>
        <p:spPr>
          <a:xfrm rot="5400000">
            <a:off x="10759167" y="5437591"/>
            <a:ext cx="1449387" cy="724683"/>
          </a:xfrm>
          <a:custGeom>
            <a:avLst/>
            <a:gdLst>
              <a:gd name="connsiteX0" fmla="*/ 761388 w 3045552"/>
              <a:gd name="connsiteY0" fmla="*/ 0 h 1522754"/>
              <a:gd name="connsiteX1" fmla="*/ 2284165 w 3045552"/>
              <a:gd name="connsiteY1" fmla="*/ 0 h 1522754"/>
              <a:gd name="connsiteX2" fmla="*/ 3045553 w 3045552"/>
              <a:gd name="connsiteY2" fmla="*/ 761377 h 1522754"/>
              <a:gd name="connsiteX3" fmla="*/ 2284165 w 3045552"/>
              <a:gd name="connsiteY3" fmla="*/ 1522754 h 1522754"/>
              <a:gd name="connsiteX4" fmla="*/ 761388 w 3045552"/>
              <a:gd name="connsiteY4" fmla="*/ 1522754 h 1522754"/>
              <a:gd name="connsiteX5" fmla="*/ 0 w 3045552"/>
              <a:gd name="connsiteY5" fmla="*/ 761377 h 1522754"/>
              <a:gd name="connsiteX6" fmla="*/ 761388 w 3045552"/>
              <a:gd name="connsiteY6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5552" h="1522754">
                <a:moveTo>
                  <a:pt x="761388" y="0"/>
                </a:moveTo>
                <a:lnTo>
                  <a:pt x="2284165" y="0"/>
                </a:lnTo>
                <a:cubicBezTo>
                  <a:pt x="2704831" y="0"/>
                  <a:pt x="3045553" y="340716"/>
                  <a:pt x="3045553" y="761377"/>
                </a:cubicBezTo>
                <a:cubicBezTo>
                  <a:pt x="3045553" y="1182038"/>
                  <a:pt x="2704831" y="1522754"/>
                  <a:pt x="2284165" y="1522754"/>
                </a:cubicBezTo>
                <a:lnTo>
                  <a:pt x="761388" y="1522754"/>
                </a:lnTo>
                <a:cubicBezTo>
                  <a:pt x="340721" y="1522754"/>
                  <a:pt x="0" y="1182038"/>
                  <a:pt x="0" y="761377"/>
                </a:cubicBezTo>
                <a:cubicBezTo>
                  <a:pt x="0" y="340716"/>
                  <a:pt x="340721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04E5D9-B8BE-4EB4-B26B-FE390532EBF0}"/>
              </a:ext>
            </a:extLst>
          </p:cNvPr>
          <p:cNvSpPr/>
          <p:nvPr userDrawn="1"/>
        </p:nvSpPr>
        <p:spPr>
          <a:xfrm rot="5400000">
            <a:off x="10396831" y="3625858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C0CBE6-2887-4F01-8CA1-9973129602FC}"/>
              </a:ext>
            </a:extLst>
          </p:cNvPr>
          <p:cNvSpPr/>
          <p:nvPr userDrawn="1"/>
        </p:nvSpPr>
        <p:spPr>
          <a:xfrm rot="5400000">
            <a:off x="10396831" y="5075244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B856E4-148F-4869-8577-15B85BD8FE4D}"/>
              </a:ext>
            </a:extLst>
          </p:cNvPr>
          <p:cNvSpPr/>
          <p:nvPr userDrawn="1"/>
        </p:nvSpPr>
        <p:spPr>
          <a:xfrm rot="5400000">
            <a:off x="9672149" y="5075245"/>
            <a:ext cx="724693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803746-AB8A-41EC-9A1A-68EAA04DA473}"/>
              </a:ext>
            </a:extLst>
          </p:cNvPr>
          <p:cNvSpPr/>
          <p:nvPr userDrawn="1"/>
        </p:nvSpPr>
        <p:spPr>
          <a:xfrm rot="5400000">
            <a:off x="11121514" y="3625858"/>
            <a:ext cx="724693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F42EEA-B370-4097-AC96-AA8A1364DC57}"/>
              </a:ext>
            </a:extLst>
          </p:cNvPr>
          <p:cNvSpPr/>
          <p:nvPr userDrawn="1"/>
        </p:nvSpPr>
        <p:spPr>
          <a:xfrm rot="5400000">
            <a:off x="9672149" y="5799938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1AD557-3E86-4BC2-B633-C074E185AF3F}"/>
              </a:ext>
            </a:extLst>
          </p:cNvPr>
          <p:cNvSpPr/>
          <p:nvPr userDrawn="1"/>
        </p:nvSpPr>
        <p:spPr>
          <a:xfrm rot="5400000">
            <a:off x="8947466" y="5075245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452FCC-6222-4C0C-B42B-440984EDBC5E}"/>
              </a:ext>
            </a:extLst>
          </p:cNvPr>
          <p:cNvSpPr/>
          <p:nvPr userDrawn="1"/>
        </p:nvSpPr>
        <p:spPr>
          <a:xfrm rot="5400000">
            <a:off x="10759173" y="3988210"/>
            <a:ext cx="724693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BD899-3085-4CE3-BC4E-2F03978AA82A}"/>
              </a:ext>
            </a:extLst>
          </p:cNvPr>
          <p:cNvSpPr/>
          <p:nvPr userDrawn="1"/>
        </p:nvSpPr>
        <p:spPr>
          <a:xfrm rot="5400000">
            <a:off x="10034490" y="3988210"/>
            <a:ext cx="724693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3A4DED-F339-41A8-852D-7F8392F9A348}"/>
              </a:ext>
            </a:extLst>
          </p:cNvPr>
          <p:cNvSpPr/>
          <p:nvPr userDrawn="1"/>
        </p:nvSpPr>
        <p:spPr>
          <a:xfrm rot="5400000">
            <a:off x="10396831" y="4350552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60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11233150" cy="4608512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92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EFD9D1A-9E4D-4FCC-986A-5D37A09FF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916112"/>
            <a:ext cx="11233148" cy="4599073"/>
          </a:xfrm>
          <a:prstGeom prst="rect">
            <a:avLst/>
          </a:prstGeom>
        </p:spPr>
        <p:txBody>
          <a:bodyPr lIns="36000" tIns="0" rIns="0" bIns="0" spcCol="180000">
            <a:normAutofit/>
          </a:bodyPr>
          <a:lstStyle>
            <a:lvl1pPr marL="265113" indent="-265113" algn="l" defTabSz="989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808038" indent="-288925" algn="l" defTabSz="80803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808038" algn="l"/>
              </a:tabLst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616075" indent="-20955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2424113" indent="-266700" algn="l" defTabSz="868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867025" indent="-3524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0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tekstfiler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malen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5" y="1916113"/>
            <a:ext cx="5256092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640" y="1916112"/>
            <a:ext cx="5256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80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6001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04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6">
            <a:extLst>
              <a:ext uri="{FF2B5EF4-FFF2-40B4-BE49-F238E27FC236}">
                <a16:creationId xmlns:a16="http://schemas.microsoft.com/office/drawing/2014/main" id="{3A27129B-9B09-4C4F-96FA-0120442FFF1A}"/>
              </a:ext>
            </a:extLst>
          </p:cNvPr>
          <p:cNvGrpSpPr/>
          <p:nvPr/>
        </p:nvGrpSpPr>
        <p:grpSpPr>
          <a:xfrm>
            <a:off x="5753849" y="389304"/>
            <a:ext cx="6071737" cy="6071650"/>
            <a:chOff x="5753849" y="389304"/>
            <a:chExt cx="6071737" cy="60716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DCA9E18-84B9-44B6-8310-246FCB4709A8}"/>
                </a:ext>
              </a:extLst>
            </p:cNvPr>
            <p:cNvSpPr/>
            <p:nvPr/>
          </p:nvSpPr>
          <p:spPr>
            <a:xfrm>
              <a:off x="9396891" y="1603634"/>
              <a:ext cx="1214347" cy="1214330"/>
            </a:xfrm>
            <a:custGeom>
              <a:avLst/>
              <a:gdLst>
                <a:gd name="connsiteX0" fmla="*/ 607174 w 1214347"/>
                <a:gd name="connsiteY0" fmla="*/ 0 h 1214330"/>
                <a:gd name="connsiteX1" fmla="*/ 607174 w 1214347"/>
                <a:gd name="connsiteY1" fmla="*/ 0 h 1214330"/>
                <a:gd name="connsiteX2" fmla="*/ 1214348 w 1214347"/>
                <a:gd name="connsiteY2" fmla="*/ 607165 h 1214330"/>
                <a:gd name="connsiteX3" fmla="*/ 607174 w 1214347"/>
                <a:gd name="connsiteY3" fmla="*/ 1214330 h 1214330"/>
                <a:gd name="connsiteX4" fmla="*/ 0 w 1214347"/>
                <a:gd name="connsiteY4" fmla="*/ 607165 h 1214330"/>
                <a:gd name="connsiteX5" fmla="*/ 607174 w 1214347"/>
                <a:gd name="connsiteY5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347" h="1214330">
                  <a:moveTo>
                    <a:pt x="607174" y="0"/>
                  </a:moveTo>
                  <a:lnTo>
                    <a:pt x="607174" y="0"/>
                  </a:lnTo>
                  <a:cubicBezTo>
                    <a:pt x="942384" y="0"/>
                    <a:pt x="1214348" y="271959"/>
                    <a:pt x="1214348" y="607165"/>
                  </a:cubicBezTo>
                  <a:cubicBezTo>
                    <a:pt x="1214348" y="942371"/>
                    <a:pt x="942384" y="1214330"/>
                    <a:pt x="607174" y="1214330"/>
                  </a:cubicBez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F668AB-B27F-42CC-A186-7548A7669184}"/>
                </a:ext>
              </a:extLst>
            </p:cNvPr>
            <p:cNvSpPr/>
            <p:nvPr/>
          </p:nvSpPr>
          <p:spPr>
            <a:xfrm>
              <a:off x="8182544" y="2817964"/>
              <a:ext cx="3643042" cy="1214330"/>
            </a:xfrm>
            <a:custGeom>
              <a:avLst/>
              <a:gdLst>
                <a:gd name="connsiteX0" fmla="*/ 607174 w 3643042"/>
                <a:gd name="connsiteY0" fmla="*/ 0 h 1214330"/>
                <a:gd name="connsiteX1" fmla="*/ 3035869 w 3643042"/>
                <a:gd name="connsiteY1" fmla="*/ 0 h 1214330"/>
                <a:gd name="connsiteX2" fmla="*/ 3643043 w 3643042"/>
                <a:gd name="connsiteY2" fmla="*/ 607165 h 1214330"/>
                <a:gd name="connsiteX3" fmla="*/ 3035869 w 3643042"/>
                <a:gd name="connsiteY3" fmla="*/ 1214330 h 1214330"/>
                <a:gd name="connsiteX4" fmla="*/ 607174 w 3643042"/>
                <a:gd name="connsiteY4" fmla="*/ 1214330 h 1214330"/>
                <a:gd name="connsiteX5" fmla="*/ 0 w 3643042"/>
                <a:gd name="connsiteY5" fmla="*/ 607165 h 1214330"/>
                <a:gd name="connsiteX6" fmla="*/ 607174 w 3643042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042" h="1214330">
                  <a:moveTo>
                    <a:pt x="607174" y="0"/>
                  </a:moveTo>
                  <a:lnTo>
                    <a:pt x="3035869" y="0"/>
                  </a:lnTo>
                  <a:cubicBezTo>
                    <a:pt x="3371080" y="0"/>
                    <a:pt x="3643043" y="271959"/>
                    <a:pt x="3643043" y="607165"/>
                  </a:cubicBezTo>
                  <a:cubicBezTo>
                    <a:pt x="3643043" y="942371"/>
                    <a:pt x="3371080" y="1214330"/>
                    <a:pt x="3035869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C4F2D9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711B4A-DE1A-4330-AAB3-F42DA68DD6B8}"/>
                </a:ext>
              </a:extLst>
            </p:cNvPr>
            <p:cNvSpPr/>
            <p:nvPr/>
          </p:nvSpPr>
          <p:spPr>
            <a:xfrm>
              <a:off x="5753849" y="389304"/>
              <a:ext cx="2428695" cy="1214330"/>
            </a:xfrm>
            <a:custGeom>
              <a:avLst/>
              <a:gdLst>
                <a:gd name="connsiteX0" fmla="*/ 607174 w 2428695"/>
                <a:gd name="connsiteY0" fmla="*/ 0 h 1214330"/>
                <a:gd name="connsiteX1" fmla="*/ 1821521 w 2428695"/>
                <a:gd name="connsiteY1" fmla="*/ 0 h 1214330"/>
                <a:gd name="connsiteX2" fmla="*/ 2428695 w 2428695"/>
                <a:gd name="connsiteY2" fmla="*/ 607165 h 1214330"/>
                <a:gd name="connsiteX3" fmla="*/ 1821521 w 2428695"/>
                <a:gd name="connsiteY3" fmla="*/ 1214330 h 1214330"/>
                <a:gd name="connsiteX4" fmla="*/ 607174 w 2428695"/>
                <a:gd name="connsiteY4" fmla="*/ 1214330 h 1214330"/>
                <a:gd name="connsiteX5" fmla="*/ 0 w 2428695"/>
                <a:gd name="connsiteY5" fmla="*/ 607165 h 1214330"/>
                <a:gd name="connsiteX6" fmla="*/ 607174 w 2428695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695" h="1214330">
                  <a:moveTo>
                    <a:pt x="607174" y="0"/>
                  </a:moveTo>
                  <a:lnTo>
                    <a:pt x="1821521" y="0"/>
                  </a:lnTo>
                  <a:cubicBezTo>
                    <a:pt x="2156732" y="0"/>
                    <a:pt x="2428695" y="271959"/>
                    <a:pt x="2428695" y="607165"/>
                  </a:cubicBezTo>
                  <a:cubicBezTo>
                    <a:pt x="2428695" y="942371"/>
                    <a:pt x="2156732" y="1214330"/>
                    <a:pt x="1821521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7AF0B2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1E9C93-C2B1-4D2B-9AA6-C7EC7A60569D}"/>
                </a:ext>
              </a:extLst>
            </p:cNvPr>
            <p:cNvSpPr/>
            <p:nvPr/>
          </p:nvSpPr>
          <p:spPr>
            <a:xfrm>
              <a:off x="9396891" y="524662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1EC836-D67B-4F23-8CA3-1E46BA79368E}"/>
                </a:ext>
              </a:extLst>
            </p:cNvPr>
            <p:cNvSpPr/>
            <p:nvPr/>
          </p:nvSpPr>
          <p:spPr>
            <a:xfrm>
              <a:off x="10611239" y="38930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02A67F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24" y="1920993"/>
            <a:ext cx="3635376" cy="2497230"/>
          </a:xfrm>
        </p:spPr>
        <p:txBody>
          <a:bodyPr lIns="36000" tIns="0" rIns="36000" bIns="0" anchor="t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AB4F056-8D2E-43DE-9B1C-57045AB2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32" y="4598624"/>
            <a:ext cx="3635376" cy="1296000"/>
          </a:xfrm>
        </p:spPr>
        <p:txBody>
          <a:bodyPr lIns="3600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69A02-BC16-4E66-BB7F-88712DA3A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1109" y="765175"/>
            <a:ext cx="3658076" cy="5312479"/>
          </a:xfr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og 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74531-6905-4F77-B34D-7BB52681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4B00DA-1786-4A06-9974-AE29C28D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1B7625-83D5-47E3-86DA-528FF870A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7037" y="1927901"/>
            <a:ext cx="3600000" cy="459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CA809E0-E9FD-4A4A-9836-EDD7FD8EAB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054" y="1916113"/>
            <a:ext cx="2366961" cy="4567395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F09BA46-DFF3-40DF-AA43-205FEF657C6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15680" y="1916205"/>
            <a:ext cx="8641358" cy="4587861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94AD76-9F97-4278-A10C-A30FFA52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4CA20-1715-41D5-9223-5B19B7B5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08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stor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916113"/>
            <a:ext cx="11233150" cy="4595813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BB48B6-05B3-4DA3-A60F-17B946C1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DE1A4A-BAC0-49B1-80CF-76CB8BBF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18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stort_hvi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268759"/>
            <a:ext cx="11233150" cy="5255865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BB48B6-05B3-4DA3-A60F-17B946C1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344783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2AD3E4A-4978-4078-ABD1-E47A8EA4635D}"/>
              </a:ext>
            </a:extLst>
          </p:cNvPr>
          <p:cNvSpPr txBox="1">
            <a:spLocks/>
          </p:cNvSpPr>
          <p:nvPr userDrawn="1"/>
        </p:nvSpPr>
        <p:spPr>
          <a:xfrm>
            <a:off x="776288" y="1493169"/>
            <a:ext cx="11233150" cy="517115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Tabell, graf og bilde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16E38D5-6E1D-4673-9C71-22238FE32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44487"/>
            <a:ext cx="2412112" cy="6180137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82E0AB7-4EF8-4DF2-A589-113CEC4A8F8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87688" y="0"/>
            <a:ext cx="8904312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rgbClr val="015945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rgbClr val="02A67F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641C04-6A3D-4CDB-9D99-1764805F981E}"/>
              </a:ext>
            </a:extLst>
          </p:cNvPr>
          <p:cNvSpPr/>
          <p:nvPr userDrawn="1"/>
        </p:nvSpPr>
        <p:spPr>
          <a:xfrm rot="-2700000">
            <a:off x="1463463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06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>
              <a:solidFill>
                <a:srgbClr val="015945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1A345-757D-43CB-9362-14D13E5FFF47}"/>
              </a:ext>
            </a:extLst>
          </p:cNvPr>
          <p:cNvSpPr/>
          <p:nvPr userDrawn="1"/>
        </p:nvSpPr>
        <p:spPr>
          <a:xfrm rot="-2700000">
            <a:off x="1744452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06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>
              <a:solidFill>
                <a:srgbClr val="015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_utropstegn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rgbClr val="015945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rgbClr val="02A67F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7FC6E1E-D663-4C3D-92B5-66D5F13B5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1778369"/>
            <a:ext cx="2672680" cy="26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tittel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776B9A-958E-40FA-89A0-FD338CB5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566E3F-6C82-4AF2-8269-7BEBE380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6074"/>
            <a:ext cx="10905092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87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26E444E-2377-433B-988F-D0E14162D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95" y="3059517"/>
            <a:ext cx="332261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222" y="1915515"/>
            <a:ext cx="7365587" cy="3596236"/>
          </a:xfrm>
        </p:spPr>
        <p:txBody>
          <a:bodyPr lIns="36000" tIns="0" rIns="3600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49222" y="1341438"/>
            <a:ext cx="7365587" cy="360000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AE0EB8-AB66-41E1-93F0-63981858A5D3}"/>
              </a:ext>
            </a:extLst>
          </p:cNvPr>
          <p:cNvSpPr>
            <a:spLocks noChangeAspect="1"/>
          </p:cNvSpPr>
          <p:nvPr/>
        </p:nvSpPr>
        <p:spPr>
          <a:xfrm rot="5400000">
            <a:off x="10765660" y="5431098"/>
            <a:ext cx="1436400" cy="724683"/>
          </a:xfrm>
          <a:custGeom>
            <a:avLst/>
            <a:gdLst>
              <a:gd name="connsiteX0" fmla="*/ 761388 w 3045552"/>
              <a:gd name="connsiteY0" fmla="*/ 0 h 1522754"/>
              <a:gd name="connsiteX1" fmla="*/ 2284165 w 3045552"/>
              <a:gd name="connsiteY1" fmla="*/ 0 h 1522754"/>
              <a:gd name="connsiteX2" fmla="*/ 3045553 w 3045552"/>
              <a:gd name="connsiteY2" fmla="*/ 761377 h 1522754"/>
              <a:gd name="connsiteX3" fmla="*/ 2284165 w 3045552"/>
              <a:gd name="connsiteY3" fmla="*/ 1522754 h 1522754"/>
              <a:gd name="connsiteX4" fmla="*/ 761388 w 3045552"/>
              <a:gd name="connsiteY4" fmla="*/ 1522754 h 1522754"/>
              <a:gd name="connsiteX5" fmla="*/ 0 w 3045552"/>
              <a:gd name="connsiteY5" fmla="*/ 761377 h 1522754"/>
              <a:gd name="connsiteX6" fmla="*/ 761388 w 3045552"/>
              <a:gd name="connsiteY6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5552" h="1522754">
                <a:moveTo>
                  <a:pt x="761388" y="0"/>
                </a:moveTo>
                <a:lnTo>
                  <a:pt x="2284165" y="0"/>
                </a:lnTo>
                <a:cubicBezTo>
                  <a:pt x="2704831" y="0"/>
                  <a:pt x="3045553" y="340716"/>
                  <a:pt x="3045553" y="761377"/>
                </a:cubicBezTo>
                <a:cubicBezTo>
                  <a:pt x="3045553" y="1182038"/>
                  <a:pt x="2704831" y="1522754"/>
                  <a:pt x="2284165" y="1522754"/>
                </a:cubicBezTo>
                <a:lnTo>
                  <a:pt x="761388" y="1522754"/>
                </a:lnTo>
                <a:cubicBezTo>
                  <a:pt x="340721" y="1522754"/>
                  <a:pt x="0" y="1182038"/>
                  <a:pt x="0" y="761377"/>
                </a:cubicBezTo>
                <a:cubicBezTo>
                  <a:pt x="0" y="340716"/>
                  <a:pt x="340721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00A676-B7B6-4710-940E-F940C72A3716}"/>
              </a:ext>
            </a:extLst>
          </p:cNvPr>
          <p:cNvSpPr>
            <a:spLocks noChangeAspect="1"/>
          </p:cNvSpPr>
          <p:nvPr/>
        </p:nvSpPr>
        <p:spPr>
          <a:xfrm rot="5400000">
            <a:off x="10400077" y="3622612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37AFF0-1446-4E81-AF11-3A44573DDD46}"/>
              </a:ext>
            </a:extLst>
          </p:cNvPr>
          <p:cNvSpPr>
            <a:spLocks noChangeAspect="1"/>
          </p:cNvSpPr>
          <p:nvPr/>
        </p:nvSpPr>
        <p:spPr>
          <a:xfrm rot="5400000">
            <a:off x="10400077" y="5071998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9F659E-9464-4CED-8047-BED69EF6EA30}"/>
              </a:ext>
            </a:extLst>
          </p:cNvPr>
          <p:cNvSpPr>
            <a:spLocks noChangeAspect="1"/>
          </p:cNvSpPr>
          <p:nvPr/>
        </p:nvSpPr>
        <p:spPr>
          <a:xfrm rot="5400000">
            <a:off x="9675395" y="5071999"/>
            <a:ext cx="718200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F97717-C6E0-403F-9319-767D7D67A61D}"/>
              </a:ext>
            </a:extLst>
          </p:cNvPr>
          <p:cNvSpPr>
            <a:spLocks noChangeAspect="1"/>
          </p:cNvSpPr>
          <p:nvPr/>
        </p:nvSpPr>
        <p:spPr>
          <a:xfrm rot="5400000">
            <a:off x="11124760" y="3622612"/>
            <a:ext cx="718200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8A4736-A6F0-4564-817C-696574A608DA}"/>
              </a:ext>
            </a:extLst>
          </p:cNvPr>
          <p:cNvSpPr>
            <a:spLocks noChangeAspect="1"/>
          </p:cNvSpPr>
          <p:nvPr/>
        </p:nvSpPr>
        <p:spPr>
          <a:xfrm rot="5400000">
            <a:off x="9675395" y="5796692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44DD82-C62D-4752-9595-F6C6ECA3EF0F}"/>
              </a:ext>
            </a:extLst>
          </p:cNvPr>
          <p:cNvSpPr>
            <a:spLocks noChangeAspect="1"/>
          </p:cNvSpPr>
          <p:nvPr/>
        </p:nvSpPr>
        <p:spPr>
          <a:xfrm rot="5400000">
            <a:off x="8950712" y="5071999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69C3EA-B39D-4646-872E-D4809EDA0A4B}"/>
              </a:ext>
            </a:extLst>
          </p:cNvPr>
          <p:cNvSpPr>
            <a:spLocks noChangeAspect="1"/>
          </p:cNvSpPr>
          <p:nvPr/>
        </p:nvSpPr>
        <p:spPr>
          <a:xfrm rot="5400000">
            <a:off x="10762419" y="3984964"/>
            <a:ext cx="718200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C9C07-CFC9-4D18-A81D-AA2EF64B973B}"/>
              </a:ext>
            </a:extLst>
          </p:cNvPr>
          <p:cNvSpPr>
            <a:spLocks noChangeAspect="1"/>
          </p:cNvSpPr>
          <p:nvPr/>
        </p:nvSpPr>
        <p:spPr>
          <a:xfrm rot="5400000">
            <a:off x="10037736" y="3984964"/>
            <a:ext cx="718200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30AC8B0-D01E-476A-A80B-36007AA31050}"/>
              </a:ext>
            </a:extLst>
          </p:cNvPr>
          <p:cNvSpPr>
            <a:spLocks noChangeAspect="1"/>
          </p:cNvSpPr>
          <p:nvPr/>
        </p:nvSpPr>
        <p:spPr>
          <a:xfrm rot="5400000">
            <a:off x="10400077" y="4347306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62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94D3F1A-7E49-41FB-87C4-9F64D4C3E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1840" y="6575037"/>
            <a:ext cx="1147837" cy="1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BEBC3A0-D734-4604-9FC7-250CB84DE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9137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015945"/>
          </a:solidFill>
        </p:spPr>
        <p:txBody>
          <a:bodyPr lIns="468000" rIns="972000" anchor="ctr" anchorCtr="0"/>
          <a:lstStyle>
            <a:lvl1pPr marL="0" indent="0">
              <a:lnSpc>
                <a:spcPct val="100000"/>
              </a:lnSpc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E65C3B4-2DEA-4AD9-8319-4ED2A0E0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138" y="3724274"/>
            <a:ext cx="1619999" cy="1619999"/>
          </a:xfrm>
          <a:prstGeom prst="ellipse">
            <a:avLst/>
          </a:prstGeom>
          <a:solidFill>
            <a:srgbClr val="7BEFB2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17BF8-CEC2-4649-94F5-12F566C3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00123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015945"/>
          </a:solidFill>
        </p:spPr>
        <p:txBody>
          <a:bodyPr lIns="1116000" rIns="468000" anchor="ctr" anchorCtr="0"/>
          <a:lstStyle>
            <a:lvl1pPr marL="0" indent="0">
              <a:lnSpc>
                <a:spcPct val="100000"/>
              </a:lnSpc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6D31FE-CDD5-4D8E-B9B7-5F97AFAC3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739" y="3724274"/>
            <a:ext cx="1619999" cy="1619999"/>
          </a:xfrm>
          <a:prstGeom prst="ellipse">
            <a:avLst/>
          </a:prstGeom>
          <a:solidFill>
            <a:srgbClr val="7BEFB2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86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BEBC3A0-D734-4604-9FC7-250CB84DE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9137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F1F2F2"/>
          </a:solidFill>
        </p:spPr>
        <p:txBody>
          <a:bodyPr lIns="468000" rIns="972000" anchor="ctr" anchorCtr="0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E65C3B4-2DEA-4AD9-8319-4ED2A0E0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138" y="3724274"/>
            <a:ext cx="1619999" cy="1619999"/>
          </a:xfrm>
          <a:prstGeom prst="ellipse">
            <a:avLst/>
          </a:prstGeom>
          <a:solidFill>
            <a:srgbClr val="BCBEC0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4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grå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17BF8-CEC2-4649-94F5-12F566C3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00123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F1F2F2"/>
          </a:solidFill>
        </p:spPr>
        <p:txBody>
          <a:bodyPr lIns="1116000" rIns="468000" anchor="ctr" anchorCtr="0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6D31FE-CDD5-4D8E-B9B7-5F97AFAC3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739" y="3724274"/>
            <a:ext cx="1619999" cy="1619999"/>
          </a:xfrm>
          <a:prstGeom prst="ellipse">
            <a:avLst/>
          </a:prstGeom>
          <a:solidFill>
            <a:srgbClr val="BCBEC0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1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">
            <a:extLst>
              <a:ext uri="{FF2B5EF4-FFF2-40B4-BE49-F238E27FC236}">
                <a16:creationId xmlns:a16="http://schemas.microsoft.com/office/drawing/2014/main" id="{313E9F5C-37A4-4686-8EA0-323A664996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06900" y="3285000"/>
            <a:ext cx="3378200" cy="288000"/>
            <a:chOff x="375603" y="6363759"/>
            <a:chExt cx="1683184" cy="14499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17105C3-6FFE-4835-8472-B5D511824965}"/>
                </a:ext>
              </a:extLst>
            </p:cNvPr>
            <p:cNvSpPr/>
            <p:nvPr/>
          </p:nvSpPr>
          <p:spPr>
            <a:xfrm>
              <a:off x="375445" y="6363601"/>
              <a:ext cx="248852" cy="145936"/>
            </a:xfrm>
            <a:custGeom>
              <a:avLst/>
              <a:gdLst>
                <a:gd name="connsiteX0" fmla="*/ 238451 w 248852"/>
                <a:gd name="connsiteY0" fmla="*/ 10874 h 145936"/>
                <a:gd name="connsiteX1" fmla="*/ 186758 w 248852"/>
                <a:gd name="connsiteY1" fmla="*/ 10874 h 145936"/>
                <a:gd name="connsiteX2" fmla="*/ 135695 w 248852"/>
                <a:gd name="connsiteY2" fmla="*/ 61936 h 145936"/>
                <a:gd name="connsiteX3" fmla="*/ 135064 w 248852"/>
                <a:gd name="connsiteY3" fmla="*/ 10874 h 145936"/>
                <a:gd name="connsiteX4" fmla="*/ 83371 w 248852"/>
                <a:gd name="connsiteY4" fmla="*/ 10874 h 145936"/>
                <a:gd name="connsiteX5" fmla="*/ 10875 w 248852"/>
                <a:gd name="connsiteY5" fmla="*/ 83370 h 145936"/>
                <a:gd name="connsiteX6" fmla="*/ 10875 w 248852"/>
                <a:gd name="connsiteY6" fmla="*/ 135062 h 145936"/>
                <a:gd name="connsiteX7" fmla="*/ 62568 w 248852"/>
                <a:gd name="connsiteY7" fmla="*/ 135062 h 145936"/>
                <a:gd name="connsiteX8" fmla="*/ 113631 w 248852"/>
                <a:gd name="connsiteY8" fmla="*/ 84000 h 145936"/>
                <a:gd name="connsiteX9" fmla="*/ 114261 w 248852"/>
                <a:gd name="connsiteY9" fmla="*/ 135062 h 145936"/>
                <a:gd name="connsiteX10" fmla="*/ 165954 w 248852"/>
                <a:gd name="connsiteY10" fmla="*/ 135062 h 145936"/>
                <a:gd name="connsiteX11" fmla="*/ 238451 w 248852"/>
                <a:gd name="connsiteY11" fmla="*/ 62567 h 145936"/>
                <a:gd name="connsiteX12" fmla="*/ 238451 w 248852"/>
                <a:gd name="connsiteY12" fmla="*/ 10874 h 14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852" h="145936">
                  <a:moveTo>
                    <a:pt x="238451" y="10874"/>
                  </a:moveTo>
                  <a:cubicBezTo>
                    <a:pt x="223952" y="-3625"/>
                    <a:pt x="201257" y="-3625"/>
                    <a:pt x="186758" y="10874"/>
                  </a:cubicBezTo>
                  <a:lnTo>
                    <a:pt x="135695" y="61936"/>
                  </a:lnTo>
                  <a:cubicBezTo>
                    <a:pt x="149564" y="47437"/>
                    <a:pt x="149564" y="24743"/>
                    <a:pt x="135064" y="10874"/>
                  </a:cubicBezTo>
                  <a:cubicBezTo>
                    <a:pt x="120565" y="-3625"/>
                    <a:pt x="97871" y="-3625"/>
                    <a:pt x="83371" y="10874"/>
                  </a:cubicBezTo>
                  <a:lnTo>
                    <a:pt x="10875" y="83370"/>
                  </a:lnTo>
                  <a:cubicBezTo>
                    <a:pt x="-3625" y="97869"/>
                    <a:pt x="-3625" y="120563"/>
                    <a:pt x="10875" y="135062"/>
                  </a:cubicBezTo>
                  <a:cubicBezTo>
                    <a:pt x="25374" y="149561"/>
                    <a:pt x="48068" y="149561"/>
                    <a:pt x="62568" y="135062"/>
                  </a:cubicBezTo>
                  <a:lnTo>
                    <a:pt x="113631" y="84000"/>
                  </a:lnTo>
                  <a:cubicBezTo>
                    <a:pt x="99762" y="98499"/>
                    <a:pt x="99762" y="121194"/>
                    <a:pt x="114261" y="135062"/>
                  </a:cubicBezTo>
                  <a:cubicBezTo>
                    <a:pt x="128760" y="149561"/>
                    <a:pt x="151455" y="149561"/>
                    <a:pt x="165954" y="135062"/>
                  </a:cubicBezTo>
                  <a:lnTo>
                    <a:pt x="238451" y="62567"/>
                  </a:lnTo>
                  <a:cubicBezTo>
                    <a:pt x="252320" y="48068"/>
                    <a:pt x="252320" y="24743"/>
                    <a:pt x="238451" y="1087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AD4F1-DCDF-4BAF-B1A5-9C94FEF610B3}"/>
                </a:ext>
              </a:extLst>
            </p:cNvPr>
            <p:cNvSpPr/>
            <p:nvPr/>
          </p:nvSpPr>
          <p:spPr>
            <a:xfrm>
              <a:off x="727369" y="6366910"/>
              <a:ext cx="113473" cy="139317"/>
            </a:xfrm>
            <a:custGeom>
              <a:avLst/>
              <a:gdLst>
                <a:gd name="connsiteX0" fmla="*/ 93300 w 113473"/>
                <a:gd name="connsiteY0" fmla="*/ 42237 h 139317"/>
                <a:gd name="connsiteX1" fmla="*/ 93300 w 113473"/>
                <a:gd name="connsiteY1" fmla="*/ 0 h 139317"/>
                <a:gd name="connsiteX2" fmla="*/ 113473 w 113473"/>
                <a:gd name="connsiteY2" fmla="*/ 0 h 139317"/>
                <a:gd name="connsiteX3" fmla="*/ 113473 w 113473"/>
                <a:gd name="connsiteY3" fmla="*/ 139317 h 139317"/>
                <a:gd name="connsiteX4" fmla="*/ 89518 w 113473"/>
                <a:gd name="connsiteY4" fmla="*/ 139317 h 139317"/>
                <a:gd name="connsiteX5" fmla="*/ 46650 w 113473"/>
                <a:gd name="connsiteY5" fmla="*/ 71865 h 139317"/>
                <a:gd name="connsiteX6" fmla="*/ 19543 w 113473"/>
                <a:gd name="connsiteY6" fmla="*/ 27107 h 139317"/>
                <a:gd name="connsiteX7" fmla="*/ 20173 w 113473"/>
                <a:gd name="connsiteY7" fmla="*/ 97081 h 139317"/>
                <a:gd name="connsiteX8" fmla="*/ 20173 w 113473"/>
                <a:gd name="connsiteY8" fmla="*/ 139317 h 139317"/>
                <a:gd name="connsiteX9" fmla="*/ 0 w 113473"/>
                <a:gd name="connsiteY9" fmla="*/ 139317 h 139317"/>
                <a:gd name="connsiteX10" fmla="*/ 0 w 113473"/>
                <a:gd name="connsiteY10" fmla="*/ 0 h 139317"/>
                <a:gd name="connsiteX11" fmla="*/ 23955 w 113473"/>
                <a:gd name="connsiteY11" fmla="*/ 0 h 139317"/>
                <a:gd name="connsiteX12" fmla="*/ 66823 w 113473"/>
                <a:gd name="connsiteY12" fmla="*/ 67452 h 139317"/>
                <a:gd name="connsiteX13" fmla="*/ 93930 w 113473"/>
                <a:gd name="connsiteY13" fmla="*/ 112210 h 139317"/>
                <a:gd name="connsiteX14" fmla="*/ 93300 w 113473"/>
                <a:gd name="connsiteY14" fmla="*/ 4223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73" h="139317">
                  <a:moveTo>
                    <a:pt x="93300" y="42237"/>
                  </a:moveTo>
                  <a:lnTo>
                    <a:pt x="93300" y="0"/>
                  </a:lnTo>
                  <a:lnTo>
                    <a:pt x="113473" y="0"/>
                  </a:lnTo>
                  <a:lnTo>
                    <a:pt x="113473" y="139317"/>
                  </a:lnTo>
                  <a:lnTo>
                    <a:pt x="89518" y="139317"/>
                  </a:lnTo>
                  <a:lnTo>
                    <a:pt x="46650" y="71865"/>
                  </a:lnTo>
                  <a:cubicBezTo>
                    <a:pt x="34042" y="52323"/>
                    <a:pt x="25216" y="37193"/>
                    <a:pt x="19543" y="27107"/>
                  </a:cubicBezTo>
                  <a:cubicBezTo>
                    <a:pt x="20173" y="42867"/>
                    <a:pt x="20173" y="66192"/>
                    <a:pt x="20173" y="97081"/>
                  </a:cubicBezTo>
                  <a:lnTo>
                    <a:pt x="20173" y="139317"/>
                  </a:lnTo>
                  <a:lnTo>
                    <a:pt x="0" y="139317"/>
                  </a:lnTo>
                  <a:lnTo>
                    <a:pt x="0" y="0"/>
                  </a:lnTo>
                  <a:lnTo>
                    <a:pt x="23955" y="0"/>
                  </a:lnTo>
                  <a:lnTo>
                    <a:pt x="66823" y="67452"/>
                  </a:lnTo>
                  <a:cubicBezTo>
                    <a:pt x="78170" y="85734"/>
                    <a:pt x="87626" y="100863"/>
                    <a:pt x="93930" y="112210"/>
                  </a:cubicBezTo>
                  <a:cubicBezTo>
                    <a:pt x="93300" y="97081"/>
                    <a:pt x="93300" y="73756"/>
                    <a:pt x="93300" y="42237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52AC34-D787-4ABF-AF0F-FE9288CB7382}"/>
                </a:ext>
              </a:extLst>
            </p:cNvPr>
            <p:cNvSpPr/>
            <p:nvPr/>
          </p:nvSpPr>
          <p:spPr>
            <a:xfrm>
              <a:off x="859124" y="6402843"/>
              <a:ext cx="99604" cy="105906"/>
            </a:xfrm>
            <a:custGeom>
              <a:avLst/>
              <a:gdLst>
                <a:gd name="connsiteX0" fmla="*/ 28368 w 99604"/>
                <a:gd name="connsiteY0" fmla="*/ 79430 h 105906"/>
                <a:gd name="connsiteX1" fmla="*/ 49802 w 99604"/>
                <a:gd name="connsiteY1" fmla="*/ 88886 h 105906"/>
                <a:gd name="connsiteX2" fmla="*/ 71236 w 99604"/>
                <a:gd name="connsiteY2" fmla="*/ 79430 h 105906"/>
                <a:gd name="connsiteX3" fmla="*/ 79431 w 99604"/>
                <a:gd name="connsiteY3" fmla="*/ 52953 h 105906"/>
                <a:gd name="connsiteX4" fmla="*/ 71236 w 99604"/>
                <a:gd name="connsiteY4" fmla="*/ 26477 h 105906"/>
                <a:gd name="connsiteX5" fmla="*/ 49802 w 99604"/>
                <a:gd name="connsiteY5" fmla="*/ 17021 h 105906"/>
                <a:gd name="connsiteX6" fmla="*/ 28368 w 99604"/>
                <a:gd name="connsiteY6" fmla="*/ 26477 h 105906"/>
                <a:gd name="connsiteX7" fmla="*/ 20173 w 99604"/>
                <a:gd name="connsiteY7" fmla="*/ 52953 h 105906"/>
                <a:gd name="connsiteX8" fmla="*/ 28368 w 99604"/>
                <a:gd name="connsiteY8" fmla="*/ 79430 h 105906"/>
                <a:gd name="connsiteX9" fmla="*/ 86366 w 99604"/>
                <a:gd name="connsiteY9" fmla="*/ 91407 h 105906"/>
                <a:gd name="connsiteX10" fmla="*/ 49802 w 99604"/>
                <a:gd name="connsiteY10" fmla="*/ 105906 h 105906"/>
                <a:gd name="connsiteX11" fmla="*/ 13869 w 99604"/>
                <a:gd name="connsiteY11" fmla="*/ 91407 h 105906"/>
                <a:gd name="connsiteX12" fmla="*/ 0 w 99604"/>
                <a:gd name="connsiteY12" fmla="*/ 52953 h 105906"/>
                <a:gd name="connsiteX13" fmla="*/ 13869 w 99604"/>
                <a:gd name="connsiteY13" fmla="*/ 14499 h 105906"/>
                <a:gd name="connsiteX14" fmla="*/ 49802 w 99604"/>
                <a:gd name="connsiteY14" fmla="*/ 0 h 105906"/>
                <a:gd name="connsiteX15" fmla="*/ 85735 w 99604"/>
                <a:gd name="connsiteY15" fmla="*/ 14499 h 105906"/>
                <a:gd name="connsiteX16" fmla="*/ 99604 w 99604"/>
                <a:gd name="connsiteY16" fmla="*/ 52953 h 105906"/>
                <a:gd name="connsiteX17" fmla="*/ 86366 w 99604"/>
                <a:gd name="connsiteY17" fmla="*/ 91407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604" h="105906">
                  <a:moveTo>
                    <a:pt x="28368" y="79430"/>
                  </a:moveTo>
                  <a:cubicBezTo>
                    <a:pt x="33412" y="85734"/>
                    <a:pt x="40976" y="88886"/>
                    <a:pt x="49802" y="88886"/>
                  </a:cubicBezTo>
                  <a:cubicBezTo>
                    <a:pt x="58628" y="88886"/>
                    <a:pt x="66193" y="85734"/>
                    <a:pt x="71236" y="79430"/>
                  </a:cubicBezTo>
                  <a:cubicBezTo>
                    <a:pt x="76279" y="73126"/>
                    <a:pt x="79431" y="64300"/>
                    <a:pt x="79431" y="52953"/>
                  </a:cubicBezTo>
                  <a:cubicBezTo>
                    <a:pt x="79431" y="41606"/>
                    <a:pt x="76910" y="32781"/>
                    <a:pt x="71236" y="26477"/>
                  </a:cubicBezTo>
                  <a:cubicBezTo>
                    <a:pt x="66193" y="20173"/>
                    <a:pt x="58628" y="17021"/>
                    <a:pt x="49802" y="17021"/>
                  </a:cubicBezTo>
                  <a:cubicBezTo>
                    <a:pt x="40976" y="17021"/>
                    <a:pt x="33412" y="20173"/>
                    <a:pt x="28368" y="26477"/>
                  </a:cubicBezTo>
                  <a:cubicBezTo>
                    <a:pt x="23325" y="32781"/>
                    <a:pt x="20173" y="41606"/>
                    <a:pt x="20173" y="52953"/>
                  </a:cubicBezTo>
                  <a:cubicBezTo>
                    <a:pt x="20173" y="64300"/>
                    <a:pt x="22695" y="73126"/>
                    <a:pt x="28368" y="79430"/>
                  </a:cubicBezTo>
                  <a:moveTo>
                    <a:pt x="86366" y="91407"/>
                  </a:moveTo>
                  <a:cubicBezTo>
                    <a:pt x="76910" y="100863"/>
                    <a:pt x="64932" y="105906"/>
                    <a:pt x="49802" y="105906"/>
                  </a:cubicBezTo>
                  <a:cubicBezTo>
                    <a:pt x="34672" y="105906"/>
                    <a:pt x="22695" y="100863"/>
                    <a:pt x="13869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869" y="14499"/>
                  </a:cubicBezTo>
                  <a:cubicBezTo>
                    <a:pt x="22695" y="5043"/>
                    <a:pt x="35303" y="0"/>
                    <a:pt x="49802" y="0"/>
                  </a:cubicBezTo>
                  <a:cubicBezTo>
                    <a:pt x="64932" y="0"/>
                    <a:pt x="76910" y="5043"/>
                    <a:pt x="85735" y="14499"/>
                  </a:cubicBezTo>
                  <a:cubicBezTo>
                    <a:pt x="94561" y="23955"/>
                    <a:pt x="99604" y="37193"/>
                    <a:pt x="99604" y="52953"/>
                  </a:cubicBezTo>
                  <a:cubicBezTo>
                    <a:pt x="99604" y="68713"/>
                    <a:pt x="95191" y="81951"/>
                    <a:pt x="86366" y="91407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B7FF88-4342-4009-AE08-78DA945B4AA2}"/>
                </a:ext>
              </a:extLst>
            </p:cNvPr>
            <p:cNvSpPr/>
            <p:nvPr/>
          </p:nvSpPr>
          <p:spPr>
            <a:xfrm>
              <a:off x="976379" y="6403473"/>
              <a:ext cx="56106" cy="102754"/>
            </a:xfrm>
            <a:custGeom>
              <a:avLst/>
              <a:gdLst>
                <a:gd name="connsiteX0" fmla="*/ 50432 w 56106"/>
                <a:gd name="connsiteY0" fmla="*/ 0 h 102754"/>
                <a:gd name="connsiteX1" fmla="*/ 56106 w 56106"/>
                <a:gd name="connsiteY1" fmla="*/ 0 h 102754"/>
                <a:gd name="connsiteX2" fmla="*/ 56106 w 56106"/>
                <a:gd name="connsiteY2" fmla="*/ 18912 h 102754"/>
                <a:gd name="connsiteX3" fmla="*/ 51063 w 56106"/>
                <a:gd name="connsiteY3" fmla="*/ 18912 h 102754"/>
                <a:gd name="connsiteX4" fmla="*/ 27738 w 56106"/>
                <a:gd name="connsiteY4" fmla="*/ 26477 h 102754"/>
                <a:gd name="connsiteX5" fmla="*/ 19543 w 56106"/>
                <a:gd name="connsiteY5" fmla="*/ 47910 h 102754"/>
                <a:gd name="connsiteX6" fmla="*/ 19543 w 56106"/>
                <a:gd name="connsiteY6" fmla="*/ 102754 h 102754"/>
                <a:gd name="connsiteX7" fmla="*/ 0 w 56106"/>
                <a:gd name="connsiteY7" fmla="*/ 102754 h 102754"/>
                <a:gd name="connsiteX8" fmla="*/ 0 w 56106"/>
                <a:gd name="connsiteY8" fmla="*/ 1891 h 102754"/>
                <a:gd name="connsiteX9" fmla="*/ 18912 w 56106"/>
                <a:gd name="connsiteY9" fmla="*/ 1891 h 102754"/>
                <a:gd name="connsiteX10" fmla="*/ 18912 w 56106"/>
                <a:gd name="connsiteY10" fmla="*/ 20173 h 102754"/>
                <a:gd name="connsiteX11" fmla="*/ 50432 w 56106"/>
                <a:gd name="connsiteY11" fmla="*/ 0 h 10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06" h="102754">
                  <a:moveTo>
                    <a:pt x="50432" y="0"/>
                  </a:moveTo>
                  <a:cubicBezTo>
                    <a:pt x="53585" y="0"/>
                    <a:pt x="55476" y="0"/>
                    <a:pt x="56106" y="0"/>
                  </a:cubicBezTo>
                  <a:lnTo>
                    <a:pt x="56106" y="18912"/>
                  </a:lnTo>
                  <a:lnTo>
                    <a:pt x="51063" y="18912"/>
                  </a:lnTo>
                  <a:cubicBezTo>
                    <a:pt x="40976" y="18912"/>
                    <a:pt x="33411" y="21433"/>
                    <a:pt x="27738" y="26477"/>
                  </a:cubicBezTo>
                  <a:cubicBezTo>
                    <a:pt x="22064" y="31520"/>
                    <a:pt x="19543" y="38454"/>
                    <a:pt x="19543" y="47910"/>
                  </a:cubicBezTo>
                  <a:lnTo>
                    <a:pt x="19543" y="102754"/>
                  </a:lnTo>
                  <a:lnTo>
                    <a:pt x="0" y="102754"/>
                  </a:lnTo>
                  <a:lnTo>
                    <a:pt x="0" y="1891"/>
                  </a:lnTo>
                  <a:lnTo>
                    <a:pt x="18912" y="1891"/>
                  </a:lnTo>
                  <a:lnTo>
                    <a:pt x="18912" y="20173"/>
                  </a:lnTo>
                  <a:cubicBezTo>
                    <a:pt x="25216" y="6934"/>
                    <a:pt x="35303" y="0"/>
                    <a:pt x="50432" y="0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AE69E1-4907-49B2-9D78-35CD85FEB994}"/>
                </a:ext>
              </a:extLst>
            </p:cNvPr>
            <p:cNvSpPr/>
            <p:nvPr/>
          </p:nvSpPr>
          <p:spPr>
            <a:xfrm>
              <a:off x="1036268" y="6402843"/>
              <a:ext cx="86995" cy="105906"/>
            </a:xfrm>
            <a:custGeom>
              <a:avLst/>
              <a:gdLst>
                <a:gd name="connsiteX0" fmla="*/ 44128 w 86995"/>
                <a:gd name="connsiteY0" fmla="*/ 105906 h 105906"/>
                <a:gd name="connsiteX1" fmla="*/ 0 w 86995"/>
                <a:gd name="connsiteY1" fmla="*/ 71235 h 105906"/>
                <a:gd name="connsiteX2" fmla="*/ 19543 w 86995"/>
                <a:gd name="connsiteY2" fmla="*/ 71235 h 105906"/>
                <a:gd name="connsiteX3" fmla="*/ 26477 w 86995"/>
                <a:gd name="connsiteY3" fmla="*/ 86364 h 105906"/>
                <a:gd name="connsiteX4" fmla="*/ 44759 w 86995"/>
                <a:gd name="connsiteY4" fmla="*/ 90777 h 105906"/>
                <a:gd name="connsiteX5" fmla="*/ 66823 w 86995"/>
                <a:gd name="connsiteY5" fmla="*/ 76908 h 105906"/>
                <a:gd name="connsiteX6" fmla="*/ 62410 w 86995"/>
                <a:gd name="connsiteY6" fmla="*/ 67452 h 105906"/>
                <a:gd name="connsiteX7" fmla="*/ 45389 w 86995"/>
                <a:gd name="connsiteY7" fmla="*/ 61779 h 105906"/>
                <a:gd name="connsiteX8" fmla="*/ 35303 w 86995"/>
                <a:gd name="connsiteY8" fmla="*/ 59888 h 105906"/>
                <a:gd name="connsiteX9" fmla="*/ 3152 w 86995"/>
                <a:gd name="connsiteY9" fmla="*/ 29629 h 105906"/>
                <a:gd name="connsiteX10" fmla="*/ 13239 w 86995"/>
                <a:gd name="connsiteY10" fmla="*/ 8195 h 105906"/>
                <a:gd name="connsiteX11" fmla="*/ 41607 w 86995"/>
                <a:gd name="connsiteY11" fmla="*/ 0 h 105906"/>
                <a:gd name="connsiteX12" fmla="*/ 84474 w 86995"/>
                <a:gd name="connsiteY12" fmla="*/ 34041 h 105906"/>
                <a:gd name="connsiteX13" fmla="*/ 65562 w 86995"/>
                <a:gd name="connsiteY13" fmla="*/ 34041 h 105906"/>
                <a:gd name="connsiteX14" fmla="*/ 59258 w 86995"/>
                <a:gd name="connsiteY14" fmla="*/ 19542 h 105906"/>
                <a:gd name="connsiteX15" fmla="*/ 41607 w 86995"/>
                <a:gd name="connsiteY15" fmla="*/ 15129 h 105906"/>
                <a:gd name="connsiteX16" fmla="*/ 27107 w 86995"/>
                <a:gd name="connsiteY16" fmla="*/ 18912 h 105906"/>
                <a:gd name="connsiteX17" fmla="*/ 22064 w 86995"/>
                <a:gd name="connsiteY17" fmla="*/ 28998 h 105906"/>
                <a:gd name="connsiteX18" fmla="*/ 26477 w 86995"/>
                <a:gd name="connsiteY18" fmla="*/ 37824 h 105906"/>
                <a:gd name="connsiteX19" fmla="*/ 40976 w 86995"/>
                <a:gd name="connsiteY19" fmla="*/ 42867 h 105906"/>
                <a:gd name="connsiteX20" fmla="*/ 51693 w 86995"/>
                <a:gd name="connsiteY20" fmla="*/ 44758 h 105906"/>
                <a:gd name="connsiteX21" fmla="*/ 78801 w 86995"/>
                <a:gd name="connsiteY21" fmla="*/ 55475 h 105906"/>
                <a:gd name="connsiteX22" fmla="*/ 86996 w 86995"/>
                <a:gd name="connsiteY22" fmla="*/ 75017 h 105906"/>
                <a:gd name="connsiteX23" fmla="*/ 75649 w 86995"/>
                <a:gd name="connsiteY23" fmla="*/ 97711 h 105906"/>
                <a:gd name="connsiteX24" fmla="*/ 44128 w 86995"/>
                <a:gd name="connsiteY24" fmla="*/ 105906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95" h="105906">
                  <a:moveTo>
                    <a:pt x="44128" y="105906"/>
                  </a:moveTo>
                  <a:cubicBezTo>
                    <a:pt x="15760" y="105906"/>
                    <a:pt x="1261" y="94559"/>
                    <a:pt x="0" y="71235"/>
                  </a:cubicBezTo>
                  <a:lnTo>
                    <a:pt x="19543" y="71235"/>
                  </a:lnTo>
                  <a:cubicBezTo>
                    <a:pt x="20173" y="78169"/>
                    <a:pt x="22695" y="83212"/>
                    <a:pt x="26477" y="86364"/>
                  </a:cubicBezTo>
                  <a:cubicBezTo>
                    <a:pt x="30259" y="89516"/>
                    <a:pt x="36564" y="90777"/>
                    <a:pt x="44759" y="90777"/>
                  </a:cubicBezTo>
                  <a:cubicBezTo>
                    <a:pt x="59889" y="90777"/>
                    <a:pt x="66823" y="86364"/>
                    <a:pt x="66823" y="76908"/>
                  </a:cubicBezTo>
                  <a:cubicBezTo>
                    <a:pt x="66823" y="73126"/>
                    <a:pt x="65562" y="69974"/>
                    <a:pt x="62410" y="67452"/>
                  </a:cubicBezTo>
                  <a:cubicBezTo>
                    <a:pt x="59258" y="64931"/>
                    <a:pt x="53585" y="63670"/>
                    <a:pt x="45389" y="61779"/>
                  </a:cubicBezTo>
                  <a:lnTo>
                    <a:pt x="35303" y="59888"/>
                  </a:lnTo>
                  <a:cubicBezTo>
                    <a:pt x="13869" y="56105"/>
                    <a:pt x="3152" y="46019"/>
                    <a:pt x="3152" y="29629"/>
                  </a:cubicBezTo>
                  <a:cubicBezTo>
                    <a:pt x="3152" y="20803"/>
                    <a:pt x="6304" y="13238"/>
                    <a:pt x="13239" y="8195"/>
                  </a:cubicBezTo>
                  <a:cubicBezTo>
                    <a:pt x="20173" y="3152"/>
                    <a:pt x="29629" y="0"/>
                    <a:pt x="41607" y="0"/>
                  </a:cubicBezTo>
                  <a:cubicBezTo>
                    <a:pt x="69345" y="0"/>
                    <a:pt x="83844" y="11347"/>
                    <a:pt x="84474" y="34041"/>
                  </a:cubicBezTo>
                  <a:lnTo>
                    <a:pt x="65562" y="34041"/>
                  </a:lnTo>
                  <a:cubicBezTo>
                    <a:pt x="64932" y="27107"/>
                    <a:pt x="63041" y="22694"/>
                    <a:pt x="59258" y="19542"/>
                  </a:cubicBezTo>
                  <a:cubicBezTo>
                    <a:pt x="55476" y="16390"/>
                    <a:pt x="49802" y="15129"/>
                    <a:pt x="41607" y="15129"/>
                  </a:cubicBezTo>
                  <a:cubicBezTo>
                    <a:pt x="35303" y="15129"/>
                    <a:pt x="30259" y="16390"/>
                    <a:pt x="27107" y="18912"/>
                  </a:cubicBezTo>
                  <a:cubicBezTo>
                    <a:pt x="23955" y="21433"/>
                    <a:pt x="22064" y="24585"/>
                    <a:pt x="22064" y="28998"/>
                  </a:cubicBezTo>
                  <a:cubicBezTo>
                    <a:pt x="22064" y="32781"/>
                    <a:pt x="23325" y="35933"/>
                    <a:pt x="26477" y="37824"/>
                  </a:cubicBezTo>
                  <a:cubicBezTo>
                    <a:pt x="29629" y="39715"/>
                    <a:pt x="34042" y="41606"/>
                    <a:pt x="40976" y="42867"/>
                  </a:cubicBezTo>
                  <a:lnTo>
                    <a:pt x="51693" y="44758"/>
                  </a:lnTo>
                  <a:cubicBezTo>
                    <a:pt x="64301" y="47280"/>
                    <a:pt x="73127" y="50432"/>
                    <a:pt x="78801" y="55475"/>
                  </a:cubicBezTo>
                  <a:cubicBezTo>
                    <a:pt x="84474" y="59888"/>
                    <a:pt x="86996" y="66822"/>
                    <a:pt x="86996" y="75017"/>
                  </a:cubicBezTo>
                  <a:cubicBezTo>
                    <a:pt x="86996" y="85103"/>
                    <a:pt x="83214" y="92668"/>
                    <a:pt x="75649" y="97711"/>
                  </a:cubicBezTo>
                  <a:cubicBezTo>
                    <a:pt x="68084" y="103385"/>
                    <a:pt x="57997" y="105906"/>
                    <a:pt x="44128" y="105906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3560E75-22B8-4EE9-9C50-78F0FED1301C}"/>
                </a:ext>
              </a:extLst>
            </p:cNvPr>
            <p:cNvSpPr/>
            <p:nvPr/>
          </p:nvSpPr>
          <p:spPr>
            <a:xfrm>
              <a:off x="1137133" y="6366910"/>
              <a:ext cx="91408" cy="139317"/>
            </a:xfrm>
            <a:custGeom>
              <a:avLst/>
              <a:gdLst>
                <a:gd name="connsiteX0" fmla="*/ 91409 w 91408"/>
                <a:gd name="connsiteY0" fmla="*/ 139317 h 139317"/>
                <a:gd name="connsiteX1" fmla="*/ 68714 w 91408"/>
                <a:gd name="connsiteY1" fmla="*/ 139317 h 139317"/>
                <a:gd name="connsiteX2" fmla="*/ 36564 w 91408"/>
                <a:gd name="connsiteY2" fmla="*/ 88255 h 139317"/>
                <a:gd name="connsiteX3" fmla="*/ 19543 w 91408"/>
                <a:gd name="connsiteY3" fmla="*/ 104646 h 139317"/>
                <a:gd name="connsiteX4" fmla="*/ 19543 w 91408"/>
                <a:gd name="connsiteY4" fmla="*/ 139317 h 139317"/>
                <a:gd name="connsiteX5" fmla="*/ 0 w 91408"/>
                <a:gd name="connsiteY5" fmla="*/ 139317 h 139317"/>
                <a:gd name="connsiteX6" fmla="*/ 0 w 91408"/>
                <a:gd name="connsiteY6" fmla="*/ 0 h 139317"/>
                <a:gd name="connsiteX7" fmla="*/ 19543 w 91408"/>
                <a:gd name="connsiteY7" fmla="*/ 0 h 139317"/>
                <a:gd name="connsiteX8" fmla="*/ 19543 w 91408"/>
                <a:gd name="connsiteY8" fmla="*/ 81951 h 139317"/>
                <a:gd name="connsiteX9" fmla="*/ 64301 w 91408"/>
                <a:gd name="connsiteY9" fmla="*/ 38454 h 139317"/>
                <a:gd name="connsiteX10" fmla="*/ 88887 w 91408"/>
                <a:gd name="connsiteY10" fmla="*/ 38454 h 139317"/>
                <a:gd name="connsiteX11" fmla="*/ 50432 w 91408"/>
                <a:gd name="connsiteY11" fmla="*/ 7564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08" h="139317">
                  <a:moveTo>
                    <a:pt x="91409" y="139317"/>
                  </a:moveTo>
                  <a:lnTo>
                    <a:pt x="68714" y="139317"/>
                  </a:lnTo>
                  <a:lnTo>
                    <a:pt x="36564" y="88255"/>
                  </a:lnTo>
                  <a:lnTo>
                    <a:pt x="19543" y="104646"/>
                  </a:lnTo>
                  <a:lnTo>
                    <a:pt x="19543" y="139317"/>
                  </a:lnTo>
                  <a:lnTo>
                    <a:pt x="0" y="139317"/>
                  </a:lnTo>
                  <a:lnTo>
                    <a:pt x="0" y="0"/>
                  </a:lnTo>
                  <a:lnTo>
                    <a:pt x="19543" y="0"/>
                  </a:lnTo>
                  <a:lnTo>
                    <a:pt x="19543" y="81951"/>
                  </a:lnTo>
                  <a:lnTo>
                    <a:pt x="64301" y="38454"/>
                  </a:lnTo>
                  <a:lnTo>
                    <a:pt x="88887" y="38454"/>
                  </a:lnTo>
                  <a:lnTo>
                    <a:pt x="50432" y="75647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BBDD3-B7CC-4CD7-9B3B-A557384B3EC5}"/>
                </a:ext>
              </a:extLst>
            </p:cNvPr>
            <p:cNvSpPr/>
            <p:nvPr/>
          </p:nvSpPr>
          <p:spPr>
            <a:xfrm>
              <a:off x="1279605" y="6366910"/>
              <a:ext cx="85735" cy="139317"/>
            </a:xfrm>
            <a:custGeom>
              <a:avLst/>
              <a:gdLst>
                <a:gd name="connsiteX0" fmla="*/ 50432 w 85735"/>
                <a:gd name="connsiteY0" fmla="*/ 35933 h 139317"/>
                <a:gd name="connsiteX1" fmla="*/ 76279 w 85735"/>
                <a:gd name="connsiteY1" fmla="*/ 45388 h 139317"/>
                <a:gd name="connsiteX2" fmla="*/ 85735 w 85735"/>
                <a:gd name="connsiteY2" fmla="*/ 71865 h 139317"/>
                <a:gd name="connsiteX3" fmla="*/ 85735 w 85735"/>
                <a:gd name="connsiteY3" fmla="*/ 139317 h 139317"/>
                <a:gd name="connsiteX4" fmla="*/ 66193 w 85735"/>
                <a:gd name="connsiteY4" fmla="*/ 139317 h 139317"/>
                <a:gd name="connsiteX5" fmla="*/ 66193 w 85735"/>
                <a:gd name="connsiteY5" fmla="*/ 74387 h 139317"/>
                <a:gd name="connsiteX6" fmla="*/ 44759 w 85735"/>
                <a:gd name="connsiteY6" fmla="*/ 52953 h 139317"/>
                <a:gd name="connsiteX7" fmla="*/ 27107 w 85735"/>
                <a:gd name="connsiteY7" fmla="*/ 60518 h 139317"/>
                <a:gd name="connsiteX8" fmla="*/ 19543 w 85735"/>
                <a:gd name="connsiteY8" fmla="*/ 81951 h 139317"/>
                <a:gd name="connsiteX9" fmla="*/ 19543 w 85735"/>
                <a:gd name="connsiteY9" fmla="*/ 138687 h 139317"/>
                <a:gd name="connsiteX10" fmla="*/ 0 w 85735"/>
                <a:gd name="connsiteY10" fmla="*/ 138687 h 139317"/>
                <a:gd name="connsiteX11" fmla="*/ 0 w 85735"/>
                <a:gd name="connsiteY11" fmla="*/ 0 h 139317"/>
                <a:gd name="connsiteX12" fmla="*/ 19543 w 85735"/>
                <a:gd name="connsiteY12" fmla="*/ 0 h 139317"/>
                <a:gd name="connsiteX13" fmla="*/ 19543 w 85735"/>
                <a:gd name="connsiteY13" fmla="*/ 52323 h 139317"/>
                <a:gd name="connsiteX14" fmla="*/ 50432 w 85735"/>
                <a:gd name="connsiteY14" fmla="*/ 35933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35" h="139317">
                  <a:moveTo>
                    <a:pt x="50432" y="35933"/>
                  </a:moveTo>
                  <a:cubicBezTo>
                    <a:pt x="61780" y="35933"/>
                    <a:pt x="69975" y="39085"/>
                    <a:pt x="76279" y="45388"/>
                  </a:cubicBezTo>
                  <a:cubicBezTo>
                    <a:pt x="82583" y="51692"/>
                    <a:pt x="85735" y="60518"/>
                    <a:pt x="85735" y="71865"/>
                  </a:cubicBezTo>
                  <a:lnTo>
                    <a:pt x="85735" y="139317"/>
                  </a:lnTo>
                  <a:lnTo>
                    <a:pt x="66193" y="139317"/>
                  </a:lnTo>
                  <a:lnTo>
                    <a:pt x="66193" y="74387"/>
                  </a:lnTo>
                  <a:cubicBezTo>
                    <a:pt x="66193" y="60518"/>
                    <a:pt x="59258" y="52953"/>
                    <a:pt x="44759" y="52953"/>
                  </a:cubicBezTo>
                  <a:cubicBezTo>
                    <a:pt x="38455" y="52953"/>
                    <a:pt x="32151" y="55475"/>
                    <a:pt x="27107" y="60518"/>
                  </a:cubicBezTo>
                  <a:cubicBezTo>
                    <a:pt x="22064" y="65561"/>
                    <a:pt x="19543" y="73126"/>
                    <a:pt x="19543" y="81951"/>
                  </a:cubicBezTo>
                  <a:lnTo>
                    <a:pt x="19543" y="138687"/>
                  </a:lnTo>
                  <a:lnTo>
                    <a:pt x="0" y="138687"/>
                  </a:lnTo>
                  <a:lnTo>
                    <a:pt x="0" y="0"/>
                  </a:lnTo>
                  <a:lnTo>
                    <a:pt x="19543" y="0"/>
                  </a:lnTo>
                  <a:lnTo>
                    <a:pt x="19543" y="52323"/>
                  </a:lnTo>
                  <a:cubicBezTo>
                    <a:pt x="27107" y="41606"/>
                    <a:pt x="37824" y="35933"/>
                    <a:pt x="50432" y="35933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A0F207-821D-42A2-B2D0-5B62B6F115FF}"/>
                </a:ext>
              </a:extLst>
            </p:cNvPr>
            <p:cNvSpPr/>
            <p:nvPr/>
          </p:nvSpPr>
          <p:spPr>
            <a:xfrm>
              <a:off x="1382991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8 w 95821"/>
                <a:gd name="connsiteY15" fmla="*/ 91407 h 105906"/>
                <a:gd name="connsiteX16" fmla="*/ 0 w 95821"/>
                <a:gd name="connsiteY16" fmla="*/ 52953 h 105906"/>
                <a:gd name="connsiteX17" fmla="*/ 13238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2410" y="18912"/>
                    <a:pt x="5610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2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8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8" y="14499"/>
                  </a:cubicBezTo>
                  <a:cubicBezTo>
                    <a:pt x="22064" y="5043"/>
                    <a:pt x="33412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203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29E79C-647C-4193-AF7C-1E9AF8D82BF4}"/>
                </a:ext>
              </a:extLst>
            </p:cNvPr>
            <p:cNvSpPr/>
            <p:nvPr/>
          </p:nvSpPr>
          <p:spPr>
            <a:xfrm>
              <a:off x="1496464" y="6366910"/>
              <a:ext cx="19542" cy="139317"/>
            </a:xfrm>
            <a:custGeom>
              <a:avLst/>
              <a:gdLst>
                <a:gd name="connsiteX0" fmla="*/ 0 w 19542"/>
                <a:gd name="connsiteY0" fmla="*/ 0 h 139317"/>
                <a:gd name="connsiteX1" fmla="*/ 19543 w 19542"/>
                <a:gd name="connsiteY1" fmla="*/ 0 h 139317"/>
                <a:gd name="connsiteX2" fmla="*/ 19543 w 19542"/>
                <a:gd name="connsiteY2" fmla="*/ 139317 h 139317"/>
                <a:gd name="connsiteX3" fmla="*/ 0 w 19542"/>
                <a:gd name="connsiteY3" fmla="*/ 13931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42" h="139317">
                  <a:moveTo>
                    <a:pt x="0" y="0"/>
                  </a:moveTo>
                  <a:lnTo>
                    <a:pt x="19543" y="0"/>
                  </a:lnTo>
                  <a:lnTo>
                    <a:pt x="19543" y="139317"/>
                  </a:lnTo>
                  <a:lnTo>
                    <a:pt x="0" y="139317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0BC48-0539-4028-AB7F-F88CE3F8B735}"/>
                </a:ext>
              </a:extLst>
            </p:cNvPr>
            <p:cNvSpPr/>
            <p:nvPr/>
          </p:nvSpPr>
          <p:spPr>
            <a:xfrm>
              <a:off x="1531137" y="6402843"/>
              <a:ext cx="86996" cy="105906"/>
            </a:xfrm>
            <a:custGeom>
              <a:avLst/>
              <a:gdLst>
                <a:gd name="connsiteX0" fmla="*/ 44128 w 86996"/>
                <a:gd name="connsiteY0" fmla="*/ 105906 h 105906"/>
                <a:gd name="connsiteX1" fmla="*/ 0 w 86996"/>
                <a:gd name="connsiteY1" fmla="*/ 71235 h 105906"/>
                <a:gd name="connsiteX2" fmla="*/ 19543 w 86996"/>
                <a:gd name="connsiteY2" fmla="*/ 71235 h 105906"/>
                <a:gd name="connsiteX3" fmla="*/ 26477 w 86996"/>
                <a:gd name="connsiteY3" fmla="*/ 86364 h 105906"/>
                <a:gd name="connsiteX4" fmla="*/ 44759 w 86996"/>
                <a:gd name="connsiteY4" fmla="*/ 90777 h 105906"/>
                <a:gd name="connsiteX5" fmla="*/ 66823 w 86996"/>
                <a:gd name="connsiteY5" fmla="*/ 76908 h 105906"/>
                <a:gd name="connsiteX6" fmla="*/ 62410 w 86996"/>
                <a:gd name="connsiteY6" fmla="*/ 67452 h 105906"/>
                <a:gd name="connsiteX7" fmla="*/ 45389 w 86996"/>
                <a:gd name="connsiteY7" fmla="*/ 61779 h 105906"/>
                <a:gd name="connsiteX8" fmla="*/ 35303 w 86996"/>
                <a:gd name="connsiteY8" fmla="*/ 59888 h 105906"/>
                <a:gd name="connsiteX9" fmla="*/ 3152 w 86996"/>
                <a:gd name="connsiteY9" fmla="*/ 29629 h 105906"/>
                <a:gd name="connsiteX10" fmla="*/ 13238 w 86996"/>
                <a:gd name="connsiteY10" fmla="*/ 8195 h 105906"/>
                <a:gd name="connsiteX11" fmla="*/ 41607 w 86996"/>
                <a:gd name="connsiteY11" fmla="*/ 0 h 105906"/>
                <a:gd name="connsiteX12" fmla="*/ 84474 w 86996"/>
                <a:gd name="connsiteY12" fmla="*/ 34041 h 105906"/>
                <a:gd name="connsiteX13" fmla="*/ 65562 w 86996"/>
                <a:gd name="connsiteY13" fmla="*/ 34041 h 105906"/>
                <a:gd name="connsiteX14" fmla="*/ 59258 w 86996"/>
                <a:gd name="connsiteY14" fmla="*/ 19542 h 105906"/>
                <a:gd name="connsiteX15" fmla="*/ 41607 w 86996"/>
                <a:gd name="connsiteY15" fmla="*/ 15129 h 105906"/>
                <a:gd name="connsiteX16" fmla="*/ 27107 w 86996"/>
                <a:gd name="connsiteY16" fmla="*/ 18912 h 105906"/>
                <a:gd name="connsiteX17" fmla="*/ 22064 w 86996"/>
                <a:gd name="connsiteY17" fmla="*/ 28998 h 105906"/>
                <a:gd name="connsiteX18" fmla="*/ 26477 w 86996"/>
                <a:gd name="connsiteY18" fmla="*/ 37824 h 105906"/>
                <a:gd name="connsiteX19" fmla="*/ 40976 w 86996"/>
                <a:gd name="connsiteY19" fmla="*/ 42867 h 105906"/>
                <a:gd name="connsiteX20" fmla="*/ 51693 w 86996"/>
                <a:gd name="connsiteY20" fmla="*/ 44758 h 105906"/>
                <a:gd name="connsiteX21" fmla="*/ 78801 w 86996"/>
                <a:gd name="connsiteY21" fmla="*/ 55475 h 105906"/>
                <a:gd name="connsiteX22" fmla="*/ 86996 w 86996"/>
                <a:gd name="connsiteY22" fmla="*/ 75017 h 105906"/>
                <a:gd name="connsiteX23" fmla="*/ 75649 w 86996"/>
                <a:gd name="connsiteY23" fmla="*/ 97711 h 105906"/>
                <a:gd name="connsiteX24" fmla="*/ 44128 w 86996"/>
                <a:gd name="connsiteY24" fmla="*/ 105906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96" h="105906">
                  <a:moveTo>
                    <a:pt x="44128" y="105906"/>
                  </a:moveTo>
                  <a:cubicBezTo>
                    <a:pt x="15760" y="105906"/>
                    <a:pt x="1261" y="94559"/>
                    <a:pt x="0" y="71235"/>
                  </a:cubicBezTo>
                  <a:lnTo>
                    <a:pt x="19543" y="71235"/>
                  </a:lnTo>
                  <a:cubicBezTo>
                    <a:pt x="20173" y="78169"/>
                    <a:pt x="22695" y="83212"/>
                    <a:pt x="26477" y="86364"/>
                  </a:cubicBezTo>
                  <a:cubicBezTo>
                    <a:pt x="30260" y="89516"/>
                    <a:pt x="36564" y="90777"/>
                    <a:pt x="44759" y="90777"/>
                  </a:cubicBezTo>
                  <a:cubicBezTo>
                    <a:pt x="59889" y="90777"/>
                    <a:pt x="66823" y="86364"/>
                    <a:pt x="66823" y="76908"/>
                  </a:cubicBezTo>
                  <a:cubicBezTo>
                    <a:pt x="66823" y="73126"/>
                    <a:pt x="65562" y="69974"/>
                    <a:pt x="62410" y="67452"/>
                  </a:cubicBezTo>
                  <a:cubicBezTo>
                    <a:pt x="59258" y="64931"/>
                    <a:pt x="53585" y="63670"/>
                    <a:pt x="45389" y="61779"/>
                  </a:cubicBezTo>
                  <a:lnTo>
                    <a:pt x="35303" y="59888"/>
                  </a:lnTo>
                  <a:cubicBezTo>
                    <a:pt x="13869" y="56105"/>
                    <a:pt x="3152" y="46019"/>
                    <a:pt x="3152" y="29629"/>
                  </a:cubicBezTo>
                  <a:cubicBezTo>
                    <a:pt x="3152" y="20803"/>
                    <a:pt x="6304" y="13238"/>
                    <a:pt x="13238" y="8195"/>
                  </a:cubicBezTo>
                  <a:cubicBezTo>
                    <a:pt x="20173" y="3152"/>
                    <a:pt x="29629" y="0"/>
                    <a:pt x="41607" y="0"/>
                  </a:cubicBezTo>
                  <a:cubicBezTo>
                    <a:pt x="69345" y="0"/>
                    <a:pt x="83844" y="11347"/>
                    <a:pt x="84474" y="34041"/>
                  </a:cubicBezTo>
                  <a:lnTo>
                    <a:pt x="65562" y="34041"/>
                  </a:lnTo>
                  <a:cubicBezTo>
                    <a:pt x="64932" y="27107"/>
                    <a:pt x="63041" y="22694"/>
                    <a:pt x="59258" y="19542"/>
                  </a:cubicBezTo>
                  <a:cubicBezTo>
                    <a:pt x="55476" y="17021"/>
                    <a:pt x="49802" y="15129"/>
                    <a:pt x="41607" y="15129"/>
                  </a:cubicBezTo>
                  <a:cubicBezTo>
                    <a:pt x="35303" y="15129"/>
                    <a:pt x="30260" y="16390"/>
                    <a:pt x="27107" y="18912"/>
                  </a:cubicBezTo>
                  <a:cubicBezTo>
                    <a:pt x="23955" y="21433"/>
                    <a:pt x="22064" y="24585"/>
                    <a:pt x="22064" y="28998"/>
                  </a:cubicBezTo>
                  <a:cubicBezTo>
                    <a:pt x="22064" y="32781"/>
                    <a:pt x="23325" y="35933"/>
                    <a:pt x="26477" y="37824"/>
                  </a:cubicBezTo>
                  <a:cubicBezTo>
                    <a:pt x="29629" y="39715"/>
                    <a:pt x="34042" y="41606"/>
                    <a:pt x="40976" y="42867"/>
                  </a:cubicBezTo>
                  <a:lnTo>
                    <a:pt x="51693" y="44758"/>
                  </a:lnTo>
                  <a:cubicBezTo>
                    <a:pt x="64301" y="47280"/>
                    <a:pt x="73127" y="50432"/>
                    <a:pt x="78801" y="55475"/>
                  </a:cubicBezTo>
                  <a:cubicBezTo>
                    <a:pt x="84474" y="59888"/>
                    <a:pt x="86996" y="66822"/>
                    <a:pt x="86996" y="75017"/>
                  </a:cubicBezTo>
                  <a:cubicBezTo>
                    <a:pt x="86996" y="85103"/>
                    <a:pt x="83214" y="92668"/>
                    <a:pt x="75649" y="97711"/>
                  </a:cubicBezTo>
                  <a:cubicBezTo>
                    <a:pt x="68084" y="103385"/>
                    <a:pt x="57367" y="105906"/>
                    <a:pt x="44128" y="105906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06AC76-CF28-4BB8-B0AC-B6CA862B7B4A}"/>
                </a:ext>
              </a:extLst>
            </p:cNvPr>
            <p:cNvSpPr/>
            <p:nvPr/>
          </p:nvSpPr>
          <p:spPr>
            <a:xfrm>
              <a:off x="1627589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8 w 95821"/>
                <a:gd name="connsiteY15" fmla="*/ 91407 h 105906"/>
                <a:gd name="connsiteX16" fmla="*/ 0 w 95821"/>
                <a:gd name="connsiteY16" fmla="*/ 52953 h 105906"/>
                <a:gd name="connsiteX17" fmla="*/ 13238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1780" y="18912"/>
                    <a:pt x="5547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1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8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8" y="14499"/>
                  </a:cubicBezTo>
                  <a:cubicBezTo>
                    <a:pt x="22064" y="5043"/>
                    <a:pt x="33411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140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930EDF-485F-4651-8960-9B73630A6503}"/>
                </a:ext>
              </a:extLst>
            </p:cNvPr>
            <p:cNvSpPr/>
            <p:nvPr/>
          </p:nvSpPr>
          <p:spPr>
            <a:xfrm>
              <a:off x="1741062" y="6402843"/>
              <a:ext cx="85735" cy="103384"/>
            </a:xfrm>
            <a:custGeom>
              <a:avLst/>
              <a:gdLst>
                <a:gd name="connsiteX0" fmla="*/ 50432 w 85735"/>
                <a:gd name="connsiteY0" fmla="*/ 0 h 103384"/>
                <a:gd name="connsiteX1" fmla="*/ 76279 w 85735"/>
                <a:gd name="connsiteY1" fmla="*/ 9456 h 103384"/>
                <a:gd name="connsiteX2" fmla="*/ 85735 w 85735"/>
                <a:gd name="connsiteY2" fmla="*/ 35933 h 103384"/>
                <a:gd name="connsiteX3" fmla="*/ 85735 w 85735"/>
                <a:gd name="connsiteY3" fmla="*/ 103385 h 103384"/>
                <a:gd name="connsiteX4" fmla="*/ 66193 w 85735"/>
                <a:gd name="connsiteY4" fmla="*/ 103385 h 103384"/>
                <a:gd name="connsiteX5" fmla="*/ 66193 w 85735"/>
                <a:gd name="connsiteY5" fmla="*/ 38454 h 103384"/>
                <a:gd name="connsiteX6" fmla="*/ 44759 w 85735"/>
                <a:gd name="connsiteY6" fmla="*/ 17021 h 103384"/>
                <a:gd name="connsiteX7" fmla="*/ 27107 w 85735"/>
                <a:gd name="connsiteY7" fmla="*/ 24585 h 103384"/>
                <a:gd name="connsiteX8" fmla="*/ 19543 w 85735"/>
                <a:gd name="connsiteY8" fmla="*/ 46019 h 103384"/>
                <a:gd name="connsiteX9" fmla="*/ 19543 w 85735"/>
                <a:gd name="connsiteY9" fmla="*/ 102754 h 103384"/>
                <a:gd name="connsiteX10" fmla="*/ 0 w 85735"/>
                <a:gd name="connsiteY10" fmla="*/ 102754 h 103384"/>
                <a:gd name="connsiteX11" fmla="*/ 0 w 85735"/>
                <a:gd name="connsiteY11" fmla="*/ 1891 h 103384"/>
                <a:gd name="connsiteX12" fmla="*/ 18912 w 85735"/>
                <a:gd name="connsiteY12" fmla="*/ 1891 h 103384"/>
                <a:gd name="connsiteX13" fmla="*/ 18912 w 85735"/>
                <a:gd name="connsiteY13" fmla="*/ 17651 h 103384"/>
                <a:gd name="connsiteX14" fmla="*/ 50432 w 85735"/>
                <a:gd name="connsiteY14" fmla="*/ 0 h 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35" h="103384">
                  <a:moveTo>
                    <a:pt x="50432" y="0"/>
                  </a:moveTo>
                  <a:cubicBezTo>
                    <a:pt x="61780" y="0"/>
                    <a:pt x="69975" y="3152"/>
                    <a:pt x="76279" y="9456"/>
                  </a:cubicBezTo>
                  <a:cubicBezTo>
                    <a:pt x="82583" y="15760"/>
                    <a:pt x="85735" y="24585"/>
                    <a:pt x="85735" y="35933"/>
                  </a:cubicBezTo>
                  <a:lnTo>
                    <a:pt x="85735" y="103385"/>
                  </a:lnTo>
                  <a:lnTo>
                    <a:pt x="66193" y="103385"/>
                  </a:lnTo>
                  <a:lnTo>
                    <a:pt x="66193" y="38454"/>
                  </a:lnTo>
                  <a:cubicBezTo>
                    <a:pt x="66193" y="24585"/>
                    <a:pt x="59258" y="17021"/>
                    <a:pt x="44759" y="17021"/>
                  </a:cubicBezTo>
                  <a:cubicBezTo>
                    <a:pt x="38455" y="17021"/>
                    <a:pt x="32151" y="19542"/>
                    <a:pt x="27107" y="24585"/>
                  </a:cubicBezTo>
                  <a:cubicBezTo>
                    <a:pt x="22064" y="29629"/>
                    <a:pt x="19543" y="37193"/>
                    <a:pt x="19543" y="46019"/>
                  </a:cubicBezTo>
                  <a:lnTo>
                    <a:pt x="19543" y="102754"/>
                  </a:lnTo>
                  <a:lnTo>
                    <a:pt x="0" y="102754"/>
                  </a:lnTo>
                  <a:lnTo>
                    <a:pt x="0" y="1891"/>
                  </a:lnTo>
                  <a:lnTo>
                    <a:pt x="18912" y="1891"/>
                  </a:lnTo>
                  <a:lnTo>
                    <a:pt x="18912" y="17651"/>
                  </a:lnTo>
                  <a:cubicBezTo>
                    <a:pt x="26477" y="5674"/>
                    <a:pt x="37194" y="0"/>
                    <a:pt x="50432" y="0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0FC0E6-F788-47ED-B60A-6AC9EEAB68D2}"/>
                </a:ext>
              </a:extLst>
            </p:cNvPr>
            <p:cNvSpPr/>
            <p:nvPr/>
          </p:nvSpPr>
          <p:spPr>
            <a:xfrm>
              <a:off x="1844448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9 w 95821"/>
                <a:gd name="connsiteY15" fmla="*/ 91407 h 105906"/>
                <a:gd name="connsiteX16" fmla="*/ 0 w 95821"/>
                <a:gd name="connsiteY16" fmla="*/ 52953 h 105906"/>
                <a:gd name="connsiteX17" fmla="*/ 13239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1780" y="18912"/>
                    <a:pt x="5547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2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9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9" y="14499"/>
                  </a:cubicBezTo>
                  <a:cubicBezTo>
                    <a:pt x="22064" y="5043"/>
                    <a:pt x="33412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140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4BB130-4E8D-4731-B978-3B26D2E9CBC6}"/>
                </a:ext>
              </a:extLst>
            </p:cNvPr>
            <p:cNvSpPr/>
            <p:nvPr/>
          </p:nvSpPr>
          <p:spPr>
            <a:xfrm>
              <a:off x="1944053" y="6376366"/>
              <a:ext cx="113472" cy="130491"/>
            </a:xfrm>
            <a:custGeom>
              <a:avLst/>
              <a:gdLst>
                <a:gd name="connsiteX0" fmla="*/ 112212 w 113472"/>
                <a:gd name="connsiteY0" fmla="*/ 44758 h 130491"/>
                <a:gd name="connsiteX1" fmla="*/ 112212 w 113472"/>
                <a:gd name="connsiteY1" fmla="*/ 28998 h 130491"/>
                <a:gd name="connsiteX2" fmla="*/ 92039 w 113472"/>
                <a:gd name="connsiteY2" fmla="*/ 28998 h 130491"/>
                <a:gd name="connsiteX3" fmla="*/ 92039 w 113472"/>
                <a:gd name="connsiteY3" fmla="*/ 0 h 130491"/>
                <a:gd name="connsiteX4" fmla="*/ 72497 w 113472"/>
                <a:gd name="connsiteY4" fmla="*/ 0 h 130491"/>
                <a:gd name="connsiteX5" fmla="*/ 72497 w 113472"/>
                <a:gd name="connsiteY5" fmla="*/ 28998 h 130491"/>
                <a:gd name="connsiteX6" fmla="*/ 56736 w 113472"/>
                <a:gd name="connsiteY6" fmla="*/ 28998 h 130491"/>
                <a:gd name="connsiteX7" fmla="*/ 56106 w 113472"/>
                <a:gd name="connsiteY7" fmla="*/ 28998 h 130491"/>
                <a:gd name="connsiteX8" fmla="*/ 35933 w 113472"/>
                <a:gd name="connsiteY8" fmla="*/ 28998 h 130491"/>
                <a:gd name="connsiteX9" fmla="*/ 35933 w 113472"/>
                <a:gd name="connsiteY9" fmla="*/ 0 h 130491"/>
                <a:gd name="connsiteX10" fmla="*/ 16390 w 113472"/>
                <a:gd name="connsiteY10" fmla="*/ 0 h 130491"/>
                <a:gd name="connsiteX11" fmla="*/ 16390 w 113472"/>
                <a:gd name="connsiteY11" fmla="*/ 28998 h 130491"/>
                <a:gd name="connsiteX12" fmla="*/ 0 w 113472"/>
                <a:gd name="connsiteY12" fmla="*/ 28998 h 130491"/>
                <a:gd name="connsiteX13" fmla="*/ 0 w 113472"/>
                <a:gd name="connsiteY13" fmla="*/ 44758 h 130491"/>
                <a:gd name="connsiteX14" fmla="*/ 16390 w 113472"/>
                <a:gd name="connsiteY14" fmla="*/ 44758 h 130491"/>
                <a:gd name="connsiteX15" fmla="*/ 16390 w 113472"/>
                <a:gd name="connsiteY15" fmla="*/ 107167 h 130491"/>
                <a:gd name="connsiteX16" fmla="*/ 23325 w 113472"/>
                <a:gd name="connsiteY16" fmla="*/ 124818 h 130491"/>
                <a:gd name="connsiteX17" fmla="*/ 44759 w 113472"/>
                <a:gd name="connsiteY17" fmla="*/ 130492 h 130491"/>
                <a:gd name="connsiteX18" fmla="*/ 56736 w 113472"/>
                <a:gd name="connsiteY18" fmla="*/ 129862 h 130491"/>
                <a:gd name="connsiteX19" fmla="*/ 56736 w 113472"/>
                <a:gd name="connsiteY19" fmla="*/ 114102 h 130491"/>
                <a:gd name="connsiteX20" fmla="*/ 47911 w 113472"/>
                <a:gd name="connsiteY20" fmla="*/ 114102 h 130491"/>
                <a:gd name="connsiteX21" fmla="*/ 39085 w 113472"/>
                <a:gd name="connsiteY21" fmla="*/ 112210 h 130491"/>
                <a:gd name="connsiteX22" fmla="*/ 36564 w 113472"/>
                <a:gd name="connsiteY22" fmla="*/ 105906 h 130491"/>
                <a:gd name="connsiteX23" fmla="*/ 36564 w 113472"/>
                <a:gd name="connsiteY23" fmla="*/ 44758 h 130491"/>
                <a:gd name="connsiteX24" fmla="*/ 56736 w 113472"/>
                <a:gd name="connsiteY24" fmla="*/ 44758 h 130491"/>
                <a:gd name="connsiteX25" fmla="*/ 57367 w 113472"/>
                <a:gd name="connsiteY25" fmla="*/ 44758 h 130491"/>
                <a:gd name="connsiteX26" fmla="*/ 73127 w 113472"/>
                <a:gd name="connsiteY26" fmla="*/ 44758 h 130491"/>
                <a:gd name="connsiteX27" fmla="*/ 73127 w 113472"/>
                <a:gd name="connsiteY27" fmla="*/ 107167 h 130491"/>
                <a:gd name="connsiteX28" fmla="*/ 80062 w 113472"/>
                <a:gd name="connsiteY28" fmla="*/ 124818 h 130491"/>
                <a:gd name="connsiteX29" fmla="*/ 101495 w 113472"/>
                <a:gd name="connsiteY29" fmla="*/ 130492 h 130491"/>
                <a:gd name="connsiteX30" fmla="*/ 113473 w 113472"/>
                <a:gd name="connsiteY30" fmla="*/ 129862 h 130491"/>
                <a:gd name="connsiteX31" fmla="*/ 113473 w 113472"/>
                <a:gd name="connsiteY31" fmla="*/ 114102 h 130491"/>
                <a:gd name="connsiteX32" fmla="*/ 104647 w 113472"/>
                <a:gd name="connsiteY32" fmla="*/ 114102 h 130491"/>
                <a:gd name="connsiteX33" fmla="*/ 95822 w 113472"/>
                <a:gd name="connsiteY33" fmla="*/ 112210 h 130491"/>
                <a:gd name="connsiteX34" fmla="*/ 93300 w 113472"/>
                <a:gd name="connsiteY34" fmla="*/ 105906 h 130491"/>
                <a:gd name="connsiteX35" fmla="*/ 93300 w 113472"/>
                <a:gd name="connsiteY35" fmla="*/ 44758 h 130491"/>
                <a:gd name="connsiteX36" fmla="*/ 112212 w 113472"/>
                <a:gd name="connsiteY36" fmla="*/ 44758 h 1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3472" h="130491">
                  <a:moveTo>
                    <a:pt x="112212" y="44758"/>
                  </a:moveTo>
                  <a:lnTo>
                    <a:pt x="112212" y="28998"/>
                  </a:lnTo>
                  <a:lnTo>
                    <a:pt x="92039" y="28998"/>
                  </a:lnTo>
                  <a:lnTo>
                    <a:pt x="92039" y="0"/>
                  </a:lnTo>
                  <a:lnTo>
                    <a:pt x="72497" y="0"/>
                  </a:lnTo>
                  <a:lnTo>
                    <a:pt x="72497" y="28998"/>
                  </a:lnTo>
                  <a:lnTo>
                    <a:pt x="56736" y="28998"/>
                  </a:lnTo>
                  <a:lnTo>
                    <a:pt x="56106" y="28998"/>
                  </a:lnTo>
                  <a:lnTo>
                    <a:pt x="35933" y="28998"/>
                  </a:lnTo>
                  <a:lnTo>
                    <a:pt x="35933" y="0"/>
                  </a:lnTo>
                  <a:lnTo>
                    <a:pt x="16390" y="0"/>
                  </a:lnTo>
                  <a:lnTo>
                    <a:pt x="16390" y="28998"/>
                  </a:lnTo>
                  <a:lnTo>
                    <a:pt x="0" y="28998"/>
                  </a:lnTo>
                  <a:lnTo>
                    <a:pt x="0" y="44758"/>
                  </a:lnTo>
                  <a:lnTo>
                    <a:pt x="16390" y="44758"/>
                  </a:lnTo>
                  <a:lnTo>
                    <a:pt x="16390" y="107167"/>
                  </a:lnTo>
                  <a:cubicBezTo>
                    <a:pt x="16390" y="115362"/>
                    <a:pt x="18912" y="121036"/>
                    <a:pt x="23325" y="124818"/>
                  </a:cubicBezTo>
                  <a:cubicBezTo>
                    <a:pt x="27738" y="128601"/>
                    <a:pt x="34672" y="130492"/>
                    <a:pt x="44759" y="130492"/>
                  </a:cubicBezTo>
                  <a:cubicBezTo>
                    <a:pt x="48541" y="130492"/>
                    <a:pt x="52324" y="130492"/>
                    <a:pt x="56736" y="129862"/>
                  </a:cubicBezTo>
                  <a:lnTo>
                    <a:pt x="56736" y="114102"/>
                  </a:lnTo>
                  <a:lnTo>
                    <a:pt x="47911" y="114102"/>
                  </a:lnTo>
                  <a:cubicBezTo>
                    <a:pt x="43498" y="114102"/>
                    <a:pt x="40976" y="113471"/>
                    <a:pt x="39085" y="112210"/>
                  </a:cubicBezTo>
                  <a:cubicBezTo>
                    <a:pt x="37194" y="110950"/>
                    <a:pt x="36564" y="108428"/>
                    <a:pt x="36564" y="105906"/>
                  </a:cubicBezTo>
                  <a:lnTo>
                    <a:pt x="36564" y="44758"/>
                  </a:lnTo>
                  <a:lnTo>
                    <a:pt x="56736" y="44758"/>
                  </a:lnTo>
                  <a:lnTo>
                    <a:pt x="57367" y="44758"/>
                  </a:lnTo>
                  <a:lnTo>
                    <a:pt x="73127" y="44758"/>
                  </a:lnTo>
                  <a:lnTo>
                    <a:pt x="73127" y="107167"/>
                  </a:lnTo>
                  <a:cubicBezTo>
                    <a:pt x="73127" y="115362"/>
                    <a:pt x="75649" y="121036"/>
                    <a:pt x="80062" y="124818"/>
                  </a:cubicBezTo>
                  <a:cubicBezTo>
                    <a:pt x="84474" y="128601"/>
                    <a:pt x="91409" y="130492"/>
                    <a:pt x="101495" y="130492"/>
                  </a:cubicBezTo>
                  <a:cubicBezTo>
                    <a:pt x="105278" y="130492"/>
                    <a:pt x="109060" y="130492"/>
                    <a:pt x="113473" y="129862"/>
                  </a:cubicBezTo>
                  <a:lnTo>
                    <a:pt x="113473" y="114102"/>
                  </a:lnTo>
                  <a:lnTo>
                    <a:pt x="104647" y="114102"/>
                  </a:lnTo>
                  <a:cubicBezTo>
                    <a:pt x="100235" y="114102"/>
                    <a:pt x="97713" y="113471"/>
                    <a:pt x="95822" y="112210"/>
                  </a:cubicBezTo>
                  <a:cubicBezTo>
                    <a:pt x="93931" y="110950"/>
                    <a:pt x="93300" y="108428"/>
                    <a:pt x="93300" y="105906"/>
                  </a:cubicBezTo>
                  <a:lnTo>
                    <a:pt x="93300" y="44758"/>
                  </a:lnTo>
                  <a:lnTo>
                    <a:pt x="112212" y="44758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2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DD05636-3A21-45BF-BE67-412D2A1A5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33738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DD05636-3A21-45BF-BE67-412D2A1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126B37B-9D9A-4860-B16A-3107F78BB4E5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nb-NO" sz="40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05" y="1925540"/>
            <a:ext cx="3481200" cy="4033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9423" marR="0" lvl="0" indent="-1794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Klikk for å redigere tekststiler i malen</a:t>
            </a:r>
          </a:p>
          <a:p>
            <a:pPr marL="685834" marR="0" lvl="1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57" marR="0" lvl="2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Tredje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80" marR="0" lvl="3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905" y="6297825"/>
            <a:ext cx="34812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5934" y="6297825"/>
            <a:ext cx="34812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3454" y="6297825"/>
            <a:ext cx="34812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0E7104-9735-4284-AF96-1CC45881F064}"/>
              </a:ext>
            </a:extLst>
          </p:cNvPr>
          <p:cNvGrpSpPr/>
          <p:nvPr userDrawn="1"/>
        </p:nvGrpSpPr>
        <p:grpSpPr>
          <a:xfrm>
            <a:off x="-1040266" y="102542"/>
            <a:ext cx="931728" cy="3072557"/>
            <a:chOff x="-1040266" y="102542"/>
            <a:chExt cx="931728" cy="3072557"/>
          </a:xfrm>
        </p:grpSpPr>
        <p:sp>
          <p:nvSpPr>
            <p:cNvPr id="26" name="Grønn 6">
              <a:extLst>
                <a:ext uri="{FF2B5EF4-FFF2-40B4-BE49-F238E27FC236}">
                  <a16:creationId xmlns:a16="http://schemas.microsoft.com/office/drawing/2014/main" id="{4180CD13-26BF-4956-A291-729168918052}"/>
                </a:ext>
              </a:extLst>
            </p:cNvPr>
            <p:cNvSpPr/>
            <p:nvPr/>
          </p:nvSpPr>
          <p:spPr>
            <a:xfrm>
              <a:off x="-371718" y="2313555"/>
              <a:ext cx="263180" cy="263180"/>
            </a:xfrm>
            <a:prstGeom prst="ellipse">
              <a:avLst/>
            </a:prstGeom>
            <a:solidFill>
              <a:srgbClr val="C4F2D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7" name="Grønn 5">
              <a:extLst>
                <a:ext uri="{FF2B5EF4-FFF2-40B4-BE49-F238E27FC236}">
                  <a16:creationId xmlns:a16="http://schemas.microsoft.com/office/drawing/2014/main" id="{EF65FFA5-304A-4C4A-8D62-587F069625CA}"/>
                </a:ext>
              </a:extLst>
            </p:cNvPr>
            <p:cNvSpPr/>
            <p:nvPr/>
          </p:nvSpPr>
          <p:spPr>
            <a:xfrm>
              <a:off x="-371718" y="1981198"/>
              <a:ext cx="263180" cy="263180"/>
            </a:xfrm>
            <a:prstGeom prst="ellipse">
              <a:avLst/>
            </a:prstGeom>
            <a:solidFill>
              <a:srgbClr val="02A6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8" name="Grønn 4">
              <a:extLst>
                <a:ext uri="{FF2B5EF4-FFF2-40B4-BE49-F238E27FC236}">
                  <a16:creationId xmlns:a16="http://schemas.microsoft.com/office/drawing/2014/main" id="{0CA528FE-FDB9-43EE-B0DD-6172169354CD}"/>
                </a:ext>
              </a:extLst>
            </p:cNvPr>
            <p:cNvSpPr/>
            <p:nvPr/>
          </p:nvSpPr>
          <p:spPr>
            <a:xfrm>
              <a:off x="-371718" y="1648843"/>
              <a:ext cx="263180" cy="263180"/>
            </a:xfrm>
            <a:prstGeom prst="ellipse">
              <a:avLst/>
            </a:prstGeom>
            <a:solidFill>
              <a:srgbClr val="2473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9" name="Grønn 3">
              <a:extLst>
                <a:ext uri="{FF2B5EF4-FFF2-40B4-BE49-F238E27FC236}">
                  <a16:creationId xmlns:a16="http://schemas.microsoft.com/office/drawing/2014/main" id="{1B0C6F27-1C72-4B25-A63C-9A6FEDFFBFC3}"/>
                </a:ext>
              </a:extLst>
            </p:cNvPr>
            <p:cNvSpPr/>
            <p:nvPr/>
          </p:nvSpPr>
          <p:spPr>
            <a:xfrm>
              <a:off x="-371718" y="1316488"/>
              <a:ext cx="263180" cy="263180"/>
            </a:xfrm>
            <a:prstGeom prst="ellipse">
              <a:avLst/>
            </a:prstGeom>
            <a:solidFill>
              <a:srgbClr val="00292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0" name="Grønn 2">
              <a:extLst>
                <a:ext uri="{FF2B5EF4-FFF2-40B4-BE49-F238E27FC236}">
                  <a16:creationId xmlns:a16="http://schemas.microsoft.com/office/drawing/2014/main" id="{78537D1D-F22C-440B-8742-C2A459B91F4E}"/>
                </a:ext>
              </a:extLst>
            </p:cNvPr>
            <p:cNvSpPr/>
            <p:nvPr/>
          </p:nvSpPr>
          <p:spPr>
            <a:xfrm>
              <a:off x="-371718" y="984133"/>
              <a:ext cx="263180" cy="263180"/>
            </a:xfrm>
            <a:prstGeom prst="ellipse">
              <a:avLst/>
            </a:prstGeom>
            <a:solidFill>
              <a:srgbClr val="7BEFB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1" name="Grønn 1">
              <a:extLst>
                <a:ext uri="{FF2B5EF4-FFF2-40B4-BE49-F238E27FC236}">
                  <a16:creationId xmlns:a16="http://schemas.microsoft.com/office/drawing/2014/main" id="{B8DDF058-1591-4279-AA85-BD3CF6238515}"/>
                </a:ext>
              </a:extLst>
            </p:cNvPr>
            <p:cNvSpPr/>
            <p:nvPr/>
          </p:nvSpPr>
          <p:spPr>
            <a:xfrm>
              <a:off x="-371718" y="651778"/>
              <a:ext cx="263180" cy="263180"/>
            </a:xfrm>
            <a:prstGeom prst="ellipse">
              <a:avLst/>
            </a:prstGeom>
            <a:solidFill>
              <a:srgbClr val="01594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1" name="Grønn 1">
              <a:extLst>
                <a:ext uri="{FF2B5EF4-FFF2-40B4-BE49-F238E27FC236}">
                  <a16:creationId xmlns:a16="http://schemas.microsoft.com/office/drawing/2014/main" id="{942828EF-104D-47C4-B8BD-BD8E8185A0AC}"/>
                </a:ext>
              </a:extLst>
            </p:cNvPr>
            <p:cNvSpPr/>
            <p:nvPr/>
          </p:nvSpPr>
          <p:spPr>
            <a:xfrm>
              <a:off x="-702821" y="706858"/>
              <a:ext cx="138499" cy="138499"/>
            </a:xfrm>
            <a:prstGeom prst="ellipse">
              <a:avLst/>
            </a:prstGeom>
            <a:solidFill>
              <a:srgbClr val="F1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2" name="Grønn 1">
              <a:extLst>
                <a:ext uri="{FF2B5EF4-FFF2-40B4-BE49-F238E27FC236}">
                  <a16:creationId xmlns:a16="http://schemas.microsoft.com/office/drawing/2014/main" id="{1DA2D484-23B5-407C-915B-E173E3CEEEA9}"/>
                </a:ext>
              </a:extLst>
            </p:cNvPr>
            <p:cNvSpPr/>
            <p:nvPr/>
          </p:nvSpPr>
          <p:spPr>
            <a:xfrm>
              <a:off x="-702821" y="1039213"/>
              <a:ext cx="138499" cy="138499"/>
            </a:xfrm>
            <a:prstGeom prst="ellipse">
              <a:avLst/>
            </a:prstGeom>
            <a:solidFill>
              <a:srgbClr val="DCDDD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3" name="Grønn 1">
              <a:extLst>
                <a:ext uri="{FF2B5EF4-FFF2-40B4-BE49-F238E27FC236}">
                  <a16:creationId xmlns:a16="http://schemas.microsoft.com/office/drawing/2014/main" id="{3453C48E-8AB4-41D2-89DA-744DB69BD413}"/>
                </a:ext>
              </a:extLst>
            </p:cNvPr>
            <p:cNvSpPr/>
            <p:nvPr/>
          </p:nvSpPr>
          <p:spPr>
            <a:xfrm>
              <a:off x="-702821" y="1371568"/>
              <a:ext cx="138499" cy="138499"/>
            </a:xfrm>
            <a:prstGeom prst="ellipse">
              <a:avLst/>
            </a:prstGeom>
            <a:solidFill>
              <a:srgbClr val="BCBE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4" name="Grønn 1">
              <a:extLst>
                <a:ext uri="{FF2B5EF4-FFF2-40B4-BE49-F238E27FC236}">
                  <a16:creationId xmlns:a16="http://schemas.microsoft.com/office/drawing/2014/main" id="{A6B4B7BD-A48C-42B6-96F5-536C0855224F}"/>
                </a:ext>
              </a:extLst>
            </p:cNvPr>
            <p:cNvSpPr/>
            <p:nvPr/>
          </p:nvSpPr>
          <p:spPr>
            <a:xfrm>
              <a:off x="-702821" y="1703923"/>
              <a:ext cx="138499" cy="138499"/>
            </a:xfrm>
            <a:prstGeom prst="ellipse">
              <a:avLst/>
            </a:prstGeom>
            <a:solidFill>
              <a:srgbClr val="80828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5" name="Grønn 1">
              <a:extLst>
                <a:ext uri="{FF2B5EF4-FFF2-40B4-BE49-F238E27FC236}">
                  <a16:creationId xmlns:a16="http://schemas.microsoft.com/office/drawing/2014/main" id="{5E5A48BE-29C4-4D1B-9D7A-D869135A7FE0}"/>
                </a:ext>
              </a:extLst>
            </p:cNvPr>
            <p:cNvSpPr/>
            <p:nvPr/>
          </p:nvSpPr>
          <p:spPr>
            <a:xfrm>
              <a:off x="-702821" y="2036278"/>
              <a:ext cx="138499" cy="13849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3" name="Grønn 1">
              <a:extLst>
                <a:ext uri="{FF2B5EF4-FFF2-40B4-BE49-F238E27FC236}">
                  <a16:creationId xmlns:a16="http://schemas.microsoft.com/office/drawing/2014/main" id="{8E04445C-0176-4540-95A3-3999876B086C}"/>
                </a:ext>
              </a:extLst>
            </p:cNvPr>
            <p:cNvSpPr/>
            <p:nvPr/>
          </p:nvSpPr>
          <p:spPr>
            <a:xfrm>
              <a:off x="-1035008" y="710113"/>
              <a:ext cx="138499" cy="138499"/>
            </a:xfrm>
            <a:prstGeom prst="ellipse">
              <a:avLst/>
            </a:prstGeom>
            <a:solidFill>
              <a:srgbClr val="00467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4" name="Grønn 1">
              <a:extLst>
                <a:ext uri="{FF2B5EF4-FFF2-40B4-BE49-F238E27FC236}">
                  <a16:creationId xmlns:a16="http://schemas.microsoft.com/office/drawing/2014/main" id="{6240DB03-AF8A-4970-94CF-27F9CD355E53}"/>
                </a:ext>
              </a:extLst>
            </p:cNvPr>
            <p:cNvSpPr/>
            <p:nvPr/>
          </p:nvSpPr>
          <p:spPr>
            <a:xfrm>
              <a:off x="-1035008" y="1042468"/>
              <a:ext cx="138499" cy="138499"/>
            </a:xfrm>
            <a:prstGeom prst="ellipse">
              <a:avLst/>
            </a:prstGeom>
            <a:solidFill>
              <a:srgbClr val="90DDF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5" name="Grønn 1">
              <a:extLst>
                <a:ext uri="{FF2B5EF4-FFF2-40B4-BE49-F238E27FC236}">
                  <a16:creationId xmlns:a16="http://schemas.microsoft.com/office/drawing/2014/main" id="{5E08615D-9A27-483C-86FC-A2236A90023A}"/>
                </a:ext>
              </a:extLst>
            </p:cNvPr>
            <p:cNvSpPr/>
            <p:nvPr/>
          </p:nvSpPr>
          <p:spPr>
            <a:xfrm>
              <a:off x="-1033924" y="1374823"/>
              <a:ext cx="138499" cy="138499"/>
            </a:xfrm>
            <a:prstGeom prst="ellipse">
              <a:avLst/>
            </a:prstGeom>
            <a:solidFill>
              <a:srgbClr val="37277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6" name="Grønn 1">
              <a:extLst>
                <a:ext uri="{FF2B5EF4-FFF2-40B4-BE49-F238E27FC236}">
                  <a16:creationId xmlns:a16="http://schemas.microsoft.com/office/drawing/2014/main" id="{D227DBA9-F865-4D67-990A-5665725D0611}"/>
                </a:ext>
              </a:extLst>
            </p:cNvPr>
            <p:cNvSpPr/>
            <p:nvPr/>
          </p:nvSpPr>
          <p:spPr>
            <a:xfrm>
              <a:off x="-1035008" y="1707178"/>
              <a:ext cx="138499" cy="138499"/>
            </a:xfrm>
            <a:prstGeom prst="ellipse">
              <a:avLst/>
            </a:prstGeom>
            <a:solidFill>
              <a:srgbClr val="C0A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7" name="Grønn 1">
              <a:extLst>
                <a:ext uri="{FF2B5EF4-FFF2-40B4-BE49-F238E27FC236}">
                  <a16:creationId xmlns:a16="http://schemas.microsoft.com/office/drawing/2014/main" id="{F6AC13DE-B379-412F-9BCA-4574CE794A14}"/>
                </a:ext>
              </a:extLst>
            </p:cNvPr>
            <p:cNvSpPr/>
            <p:nvPr/>
          </p:nvSpPr>
          <p:spPr>
            <a:xfrm>
              <a:off x="-1035008" y="2039533"/>
              <a:ext cx="138499" cy="138499"/>
            </a:xfrm>
            <a:prstGeom prst="ellipse">
              <a:avLst/>
            </a:prstGeom>
            <a:solidFill>
              <a:srgbClr val="6B1E2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8" name="Grønn 1">
              <a:extLst>
                <a:ext uri="{FF2B5EF4-FFF2-40B4-BE49-F238E27FC236}">
                  <a16:creationId xmlns:a16="http://schemas.microsoft.com/office/drawing/2014/main" id="{6DF52E3E-57FE-4DF7-B103-793D33049FAD}"/>
                </a:ext>
              </a:extLst>
            </p:cNvPr>
            <p:cNvSpPr/>
            <p:nvPr/>
          </p:nvSpPr>
          <p:spPr>
            <a:xfrm>
              <a:off x="-1040266" y="2371888"/>
              <a:ext cx="138499" cy="138499"/>
            </a:xfrm>
            <a:prstGeom prst="ellipse">
              <a:avLst/>
            </a:prstGeom>
            <a:solidFill>
              <a:srgbClr val="D4828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9" name="Grønn 1">
              <a:extLst>
                <a:ext uri="{FF2B5EF4-FFF2-40B4-BE49-F238E27FC236}">
                  <a16:creationId xmlns:a16="http://schemas.microsoft.com/office/drawing/2014/main" id="{CB333F47-E506-4B11-B51D-FBA7B203D653}"/>
                </a:ext>
              </a:extLst>
            </p:cNvPr>
            <p:cNvSpPr/>
            <p:nvPr/>
          </p:nvSpPr>
          <p:spPr>
            <a:xfrm>
              <a:off x="-1040266" y="2704243"/>
              <a:ext cx="138499" cy="138499"/>
            </a:xfrm>
            <a:prstGeom prst="ellipse">
              <a:avLst/>
            </a:prstGeom>
            <a:solidFill>
              <a:srgbClr val="E85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0" name="Grønn 1">
              <a:extLst>
                <a:ext uri="{FF2B5EF4-FFF2-40B4-BE49-F238E27FC236}">
                  <a16:creationId xmlns:a16="http://schemas.microsoft.com/office/drawing/2014/main" id="{0DC3C48F-B2E2-4084-B351-C766A2402B5A}"/>
                </a:ext>
              </a:extLst>
            </p:cNvPr>
            <p:cNvSpPr/>
            <p:nvPr/>
          </p:nvSpPr>
          <p:spPr>
            <a:xfrm>
              <a:off x="-1040266" y="3036600"/>
              <a:ext cx="138499" cy="138499"/>
            </a:xfrm>
            <a:prstGeom prst="ellipse">
              <a:avLst/>
            </a:prstGeom>
            <a:solidFill>
              <a:srgbClr val="FFC46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32A4D7-2F12-453F-8F1E-CE6F9EDC2279}"/>
                </a:ext>
              </a:extLst>
            </p:cNvPr>
            <p:cNvSpPr txBox="1"/>
            <p:nvPr/>
          </p:nvSpPr>
          <p:spPr>
            <a:xfrm rot="16200000">
              <a:off x="-445313" y="289773"/>
              <a:ext cx="410369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Identitet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6DB5-7709-4F50-9D46-BE0BF3777CF8}"/>
                </a:ext>
              </a:extLst>
            </p:cNvPr>
            <p:cNvSpPr txBox="1"/>
            <p:nvPr/>
          </p:nvSpPr>
          <p:spPr>
            <a:xfrm rot="16200000">
              <a:off x="-864404" y="264125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Gråskala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8D3A96-B160-43B8-93A5-CB0536C17791}"/>
                </a:ext>
              </a:extLst>
            </p:cNvPr>
            <p:cNvSpPr txBox="1"/>
            <p:nvPr/>
          </p:nvSpPr>
          <p:spPr>
            <a:xfrm rot="16200000">
              <a:off x="-1119647" y="341069"/>
              <a:ext cx="30777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Støtte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525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66" r:id="rId3"/>
    <p:sldLayoutId id="2147483693" r:id="rId4"/>
    <p:sldLayoutId id="2147483756" r:id="rId5"/>
    <p:sldLayoutId id="2147483757" r:id="rId6"/>
    <p:sldLayoutId id="2147483762" r:id="rId7"/>
    <p:sldLayoutId id="2147483763" r:id="rId8"/>
    <p:sldLayoutId id="21474837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4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423" marR="0" indent="-179423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marR="0" indent="-228611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marR="0" indent="-228611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marR="0" indent="-228611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547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7" pos="4838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orient="horz" pos="482">
          <p15:clr>
            <a:srgbClr val="A4A3A4"/>
          </p15:clr>
        </p15:guide>
        <p15:guide id="10" orient="horz" pos="845">
          <p15:clr>
            <a:srgbClr val="A4A3A4"/>
          </p15:clr>
        </p15:guide>
        <p15:guide id="11" pos="393" userDrawn="1">
          <p15:clr>
            <a:srgbClr val="A4A3A4"/>
          </p15:clr>
        </p15:guide>
        <p15:guide id="12" orient="horz" pos="1207">
          <p15:clr>
            <a:srgbClr val="A4A3A4"/>
          </p15:clr>
        </p15:guide>
        <p15:guide id="13" orient="horz" pos="372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DD05636-3A21-45BF-BE67-412D2A1A5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40592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DD05636-3A21-45BF-BE67-412D2A1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126B37B-9D9A-4860-B16A-3107F78BB4E5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nb-NO" sz="40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194" y="1925166"/>
            <a:ext cx="3416170" cy="4033837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194" y="6297825"/>
            <a:ext cx="341617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297825"/>
            <a:ext cx="34200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2963" y="6297825"/>
            <a:ext cx="34200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0E7104-9735-4284-AF96-1CC45881F064}"/>
              </a:ext>
            </a:extLst>
          </p:cNvPr>
          <p:cNvGrpSpPr/>
          <p:nvPr userDrawn="1"/>
        </p:nvGrpSpPr>
        <p:grpSpPr>
          <a:xfrm>
            <a:off x="-1040266" y="102542"/>
            <a:ext cx="931728" cy="3072557"/>
            <a:chOff x="-1040266" y="102542"/>
            <a:chExt cx="931728" cy="3072557"/>
          </a:xfrm>
        </p:grpSpPr>
        <p:sp>
          <p:nvSpPr>
            <p:cNvPr id="26" name="Grønn 6">
              <a:extLst>
                <a:ext uri="{FF2B5EF4-FFF2-40B4-BE49-F238E27FC236}">
                  <a16:creationId xmlns:a16="http://schemas.microsoft.com/office/drawing/2014/main" id="{4180CD13-26BF-4956-A291-729168918052}"/>
                </a:ext>
              </a:extLst>
            </p:cNvPr>
            <p:cNvSpPr/>
            <p:nvPr/>
          </p:nvSpPr>
          <p:spPr>
            <a:xfrm>
              <a:off x="-371718" y="2313555"/>
              <a:ext cx="263180" cy="263180"/>
            </a:xfrm>
            <a:prstGeom prst="ellipse">
              <a:avLst/>
            </a:prstGeom>
            <a:solidFill>
              <a:srgbClr val="C4F2D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7" name="Grønn 5">
              <a:extLst>
                <a:ext uri="{FF2B5EF4-FFF2-40B4-BE49-F238E27FC236}">
                  <a16:creationId xmlns:a16="http://schemas.microsoft.com/office/drawing/2014/main" id="{EF65FFA5-304A-4C4A-8D62-587F069625CA}"/>
                </a:ext>
              </a:extLst>
            </p:cNvPr>
            <p:cNvSpPr/>
            <p:nvPr/>
          </p:nvSpPr>
          <p:spPr>
            <a:xfrm>
              <a:off x="-371718" y="1981198"/>
              <a:ext cx="263180" cy="263180"/>
            </a:xfrm>
            <a:prstGeom prst="ellipse">
              <a:avLst/>
            </a:prstGeom>
            <a:solidFill>
              <a:srgbClr val="02A6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8" name="Grønn 4">
              <a:extLst>
                <a:ext uri="{FF2B5EF4-FFF2-40B4-BE49-F238E27FC236}">
                  <a16:creationId xmlns:a16="http://schemas.microsoft.com/office/drawing/2014/main" id="{0CA528FE-FDB9-43EE-B0DD-6172169354CD}"/>
                </a:ext>
              </a:extLst>
            </p:cNvPr>
            <p:cNvSpPr/>
            <p:nvPr/>
          </p:nvSpPr>
          <p:spPr>
            <a:xfrm>
              <a:off x="-371718" y="1648843"/>
              <a:ext cx="263180" cy="263180"/>
            </a:xfrm>
            <a:prstGeom prst="ellipse">
              <a:avLst/>
            </a:prstGeom>
            <a:solidFill>
              <a:srgbClr val="2473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9" name="Grønn 3">
              <a:extLst>
                <a:ext uri="{FF2B5EF4-FFF2-40B4-BE49-F238E27FC236}">
                  <a16:creationId xmlns:a16="http://schemas.microsoft.com/office/drawing/2014/main" id="{1B0C6F27-1C72-4B25-A63C-9A6FEDFFBFC3}"/>
                </a:ext>
              </a:extLst>
            </p:cNvPr>
            <p:cNvSpPr/>
            <p:nvPr/>
          </p:nvSpPr>
          <p:spPr>
            <a:xfrm>
              <a:off x="-371718" y="1316488"/>
              <a:ext cx="263180" cy="263180"/>
            </a:xfrm>
            <a:prstGeom prst="ellipse">
              <a:avLst/>
            </a:prstGeom>
            <a:solidFill>
              <a:srgbClr val="00292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0" name="Grønn 2">
              <a:extLst>
                <a:ext uri="{FF2B5EF4-FFF2-40B4-BE49-F238E27FC236}">
                  <a16:creationId xmlns:a16="http://schemas.microsoft.com/office/drawing/2014/main" id="{78537D1D-F22C-440B-8742-C2A459B91F4E}"/>
                </a:ext>
              </a:extLst>
            </p:cNvPr>
            <p:cNvSpPr/>
            <p:nvPr/>
          </p:nvSpPr>
          <p:spPr>
            <a:xfrm>
              <a:off x="-371718" y="984133"/>
              <a:ext cx="263180" cy="263180"/>
            </a:xfrm>
            <a:prstGeom prst="ellipse">
              <a:avLst/>
            </a:prstGeom>
            <a:solidFill>
              <a:srgbClr val="7BEFB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1" name="Grønn 1">
              <a:extLst>
                <a:ext uri="{FF2B5EF4-FFF2-40B4-BE49-F238E27FC236}">
                  <a16:creationId xmlns:a16="http://schemas.microsoft.com/office/drawing/2014/main" id="{B8DDF058-1591-4279-AA85-BD3CF6238515}"/>
                </a:ext>
              </a:extLst>
            </p:cNvPr>
            <p:cNvSpPr/>
            <p:nvPr/>
          </p:nvSpPr>
          <p:spPr>
            <a:xfrm>
              <a:off x="-371718" y="651778"/>
              <a:ext cx="263180" cy="263180"/>
            </a:xfrm>
            <a:prstGeom prst="ellipse">
              <a:avLst/>
            </a:prstGeom>
            <a:solidFill>
              <a:srgbClr val="01594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1" name="Grønn 1">
              <a:extLst>
                <a:ext uri="{FF2B5EF4-FFF2-40B4-BE49-F238E27FC236}">
                  <a16:creationId xmlns:a16="http://schemas.microsoft.com/office/drawing/2014/main" id="{942828EF-104D-47C4-B8BD-BD8E8185A0AC}"/>
                </a:ext>
              </a:extLst>
            </p:cNvPr>
            <p:cNvSpPr/>
            <p:nvPr/>
          </p:nvSpPr>
          <p:spPr>
            <a:xfrm>
              <a:off x="-702821" y="706858"/>
              <a:ext cx="138499" cy="138499"/>
            </a:xfrm>
            <a:prstGeom prst="ellipse">
              <a:avLst/>
            </a:prstGeom>
            <a:solidFill>
              <a:srgbClr val="F1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2" name="Grønn 1">
              <a:extLst>
                <a:ext uri="{FF2B5EF4-FFF2-40B4-BE49-F238E27FC236}">
                  <a16:creationId xmlns:a16="http://schemas.microsoft.com/office/drawing/2014/main" id="{1DA2D484-23B5-407C-915B-E173E3CEEEA9}"/>
                </a:ext>
              </a:extLst>
            </p:cNvPr>
            <p:cNvSpPr/>
            <p:nvPr/>
          </p:nvSpPr>
          <p:spPr>
            <a:xfrm>
              <a:off x="-702821" y="1039213"/>
              <a:ext cx="138499" cy="138499"/>
            </a:xfrm>
            <a:prstGeom prst="ellipse">
              <a:avLst/>
            </a:prstGeom>
            <a:solidFill>
              <a:srgbClr val="DCDDD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3" name="Grønn 1">
              <a:extLst>
                <a:ext uri="{FF2B5EF4-FFF2-40B4-BE49-F238E27FC236}">
                  <a16:creationId xmlns:a16="http://schemas.microsoft.com/office/drawing/2014/main" id="{3453C48E-8AB4-41D2-89DA-744DB69BD413}"/>
                </a:ext>
              </a:extLst>
            </p:cNvPr>
            <p:cNvSpPr/>
            <p:nvPr/>
          </p:nvSpPr>
          <p:spPr>
            <a:xfrm>
              <a:off x="-702821" y="1371568"/>
              <a:ext cx="138499" cy="138499"/>
            </a:xfrm>
            <a:prstGeom prst="ellipse">
              <a:avLst/>
            </a:prstGeom>
            <a:solidFill>
              <a:srgbClr val="BCBE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4" name="Grønn 1">
              <a:extLst>
                <a:ext uri="{FF2B5EF4-FFF2-40B4-BE49-F238E27FC236}">
                  <a16:creationId xmlns:a16="http://schemas.microsoft.com/office/drawing/2014/main" id="{A6B4B7BD-A48C-42B6-96F5-536C0855224F}"/>
                </a:ext>
              </a:extLst>
            </p:cNvPr>
            <p:cNvSpPr/>
            <p:nvPr/>
          </p:nvSpPr>
          <p:spPr>
            <a:xfrm>
              <a:off x="-702821" y="1703923"/>
              <a:ext cx="138499" cy="138499"/>
            </a:xfrm>
            <a:prstGeom prst="ellipse">
              <a:avLst/>
            </a:prstGeom>
            <a:solidFill>
              <a:srgbClr val="80828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5" name="Grønn 1">
              <a:extLst>
                <a:ext uri="{FF2B5EF4-FFF2-40B4-BE49-F238E27FC236}">
                  <a16:creationId xmlns:a16="http://schemas.microsoft.com/office/drawing/2014/main" id="{5E5A48BE-29C4-4D1B-9D7A-D869135A7FE0}"/>
                </a:ext>
              </a:extLst>
            </p:cNvPr>
            <p:cNvSpPr/>
            <p:nvPr/>
          </p:nvSpPr>
          <p:spPr>
            <a:xfrm>
              <a:off x="-702821" y="2036278"/>
              <a:ext cx="138499" cy="13849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3" name="Grønn 1">
              <a:extLst>
                <a:ext uri="{FF2B5EF4-FFF2-40B4-BE49-F238E27FC236}">
                  <a16:creationId xmlns:a16="http://schemas.microsoft.com/office/drawing/2014/main" id="{8E04445C-0176-4540-95A3-3999876B086C}"/>
                </a:ext>
              </a:extLst>
            </p:cNvPr>
            <p:cNvSpPr/>
            <p:nvPr/>
          </p:nvSpPr>
          <p:spPr>
            <a:xfrm>
              <a:off x="-1035008" y="710113"/>
              <a:ext cx="138499" cy="138499"/>
            </a:xfrm>
            <a:prstGeom prst="ellipse">
              <a:avLst/>
            </a:prstGeom>
            <a:solidFill>
              <a:srgbClr val="00467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4" name="Grønn 1">
              <a:extLst>
                <a:ext uri="{FF2B5EF4-FFF2-40B4-BE49-F238E27FC236}">
                  <a16:creationId xmlns:a16="http://schemas.microsoft.com/office/drawing/2014/main" id="{6240DB03-AF8A-4970-94CF-27F9CD355E53}"/>
                </a:ext>
              </a:extLst>
            </p:cNvPr>
            <p:cNvSpPr/>
            <p:nvPr/>
          </p:nvSpPr>
          <p:spPr>
            <a:xfrm>
              <a:off x="-1035008" y="1042468"/>
              <a:ext cx="138499" cy="138499"/>
            </a:xfrm>
            <a:prstGeom prst="ellipse">
              <a:avLst/>
            </a:prstGeom>
            <a:solidFill>
              <a:srgbClr val="90DDF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5" name="Grønn 1">
              <a:extLst>
                <a:ext uri="{FF2B5EF4-FFF2-40B4-BE49-F238E27FC236}">
                  <a16:creationId xmlns:a16="http://schemas.microsoft.com/office/drawing/2014/main" id="{5E08615D-9A27-483C-86FC-A2236A90023A}"/>
                </a:ext>
              </a:extLst>
            </p:cNvPr>
            <p:cNvSpPr/>
            <p:nvPr/>
          </p:nvSpPr>
          <p:spPr>
            <a:xfrm>
              <a:off x="-1033924" y="1374823"/>
              <a:ext cx="138499" cy="138499"/>
            </a:xfrm>
            <a:prstGeom prst="ellipse">
              <a:avLst/>
            </a:prstGeom>
            <a:solidFill>
              <a:srgbClr val="37277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6" name="Grønn 1">
              <a:extLst>
                <a:ext uri="{FF2B5EF4-FFF2-40B4-BE49-F238E27FC236}">
                  <a16:creationId xmlns:a16="http://schemas.microsoft.com/office/drawing/2014/main" id="{D227DBA9-F865-4D67-990A-5665725D0611}"/>
                </a:ext>
              </a:extLst>
            </p:cNvPr>
            <p:cNvSpPr/>
            <p:nvPr/>
          </p:nvSpPr>
          <p:spPr>
            <a:xfrm>
              <a:off x="-1035008" y="1707178"/>
              <a:ext cx="138499" cy="138499"/>
            </a:xfrm>
            <a:prstGeom prst="ellipse">
              <a:avLst/>
            </a:prstGeom>
            <a:solidFill>
              <a:srgbClr val="C0A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7" name="Grønn 1">
              <a:extLst>
                <a:ext uri="{FF2B5EF4-FFF2-40B4-BE49-F238E27FC236}">
                  <a16:creationId xmlns:a16="http://schemas.microsoft.com/office/drawing/2014/main" id="{F6AC13DE-B379-412F-9BCA-4574CE794A14}"/>
                </a:ext>
              </a:extLst>
            </p:cNvPr>
            <p:cNvSpPr/>
            <p:nvPr/>
          </p:nvSpPr>
          <p:spPr>
            <a:xfrm>
              <a:off x="-1035008" y="2039533"/>
              <a:ext cx="138499" cy="138499"/>
            </a:xfrm>
            <a:prstGeom prst="ellipse">
              <a:avLst/>
            </a:prstGeom>
            <a:solidFill>
              <a:srgbClr val="6B1E2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8" name="Grønn 1">
              <a:extLst>
                <a:ext uri="{FF2B5EF4-FFF2-40B4-BE49-F238E27FC236}">
                  <a16:creationId xmlns:a16="http://schemas.microsoft.com/office/drawing/2014/main" id="{6DF52E3E-57FE-4DF7-B103-793D33049FAD}"/>
                </a:ext>
              </a:extLst>
            </p:cNvPr>
            <p:cNvSpPr/>
            <p:nvPr/>
          </p:nvSpPr>
          <p:spPr>
            <a:xfrm>
              <a:off x="-1040266" y="2371888"/>
              <a:ext cx="138499" cy="138499"/>
            </a:xfrm>
            <a:prstGeom prst="ellipse">
              <a:avLst/>
            </a:prstGeom>
            <a:solidFill>
              <a:srgbClr val="D4828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9" name="Grønn 1">
              <a:extLst>
                <a:ext uri="{FF2B5EF4-FFF2-40B4-BE49-F238E27FC236}">
                  <a16:creationId xmlns:a16="http://schemas.microsoft.com/office/drawing/2014/main" id="{CB333F47-E506-4B11-B51D-FBA7B203D653}"/>
                </a:ext>
              </a:extLst>
            </p:cNvPr>
            <p:cNvSpPr/>
            <p:nvPr/>
          </p:nvSpPr>
          <p:spPr>
            <a:xfrm>
              <a:off x="-1040266" y="2704243"/>
              <a:ext cx="138499" cy="138499"/>
            </a:xfrm>
            <a:prstGeom prst="ellipse">
              <a:avLst/>
            </a:prstGeom>
            <a:solidFill>
              <a:srgbClr val="E85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0" name="Grønn 1">
              <a:extLst>
                <a:ext uri="{FF2B5EF4-FFF2-40B4-BE49-F238E27FC236}">
                  <a16:creationId xmlns:a16="http://schemas.microsoft.com/office/drawing/2014/main" id="{0DC3C48F-B2E2-4084-B351-C766A2402B5A}"/>
                </a:ext>
              </a:extLst>
            </p:cNvPr>
            <p:cNvSpPr/>
            <p:nvPr/>
          </p:nvSpPr>
          <p:spPr>
            <a:xfrm>
              <a:off x="-1040266" y="3036600"/>
              <a:ext cx="138499" cy="138499"/>
            </a:xfrm>
            <a:prstGeom prst="ellipse">
              <a:avLst/>
            </a:prstGeom>
            <a:solidFill>
              <a:srgbClr val="FFC46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32A4D7-2F12-453F-8F1E-CE6F9EDC2279}"/>
                </a:ext>
              </a:extLst>
            </p:cNvPr>
            <p:cNvSpPr txBox="1"/>
            <p:nvPr/>
          </p:nvSpPr>
          <p:spPr>
            <a:xfrm rot="16200000">
              <a:off x="-445313" y="289773"/>
              <a:ext cx="410369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Identitet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6DB5-7709-4F50-9D46-BE0BF3777CF8}"/>
                </a:ext>
              </a:extLst>
            </p:cNvPr>
            <p:cNvSpPr txBox="1"/>
            <p:nvPr/>
          </p:nvSpPr>
          <p:spPr>
            <a:xfrm rot="16200000">
              <a:off x="-864404" y="264125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Gråskala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8D3A96-B160-43B8-93A5-CB0536C17791}"/>
                </a:ext>
              </a:extLst>
            </p:cNvPr>
            <p:cNvSpPr txBox="1"/>
            <p:nvPr/>
          </p:nvSpPr>
          <p:spPr>
            <a:xfrm rot="16200000">
              <a:off x="-1119647" y="341069"/>
              <a:ext cx="30777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Støtte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698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77" r:id="rId2"/>
    <p:sldLayoutId id="2147483769" r:id="rId3"/>
    <p:sldLayoutId id="2147483697" r:id="rId4"/>
    <p:sldLayoutId id="2147483760" r:id="rId5"/>
    <p:sldLayoutId id="2147483738" r:id="rId6"/>
    <p:sldLayoutId id="2147483739" r:id="rId7"/>
    <p:sldLayoutId id="2147483788" r:id="rId8"/>
    <p:sldLayoutId id="2147483765" r:id="rId9"/>
    <p:sldLayoutId id="2147483696" r:id="rId10"/>
    <p:sldLayoutId id="2147483787" r:id="rId11"/>
    <p:sldLayoutId id="2147483745" r:id="rId12"/>
    <p:sldLayoutId id="2147483791" r:id="rId13"/>
    <p:sldLayoutId id="21474837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423" indent="-1794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A4A3A4"/>
          </p15:clr>
        </p15:guide>
        <p15:guide id="3" pos="7469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547">
          <p15:clr>
            <a:srgbClr val="A4A3A4"/>
          </p15:clr>
        </p15:guide>
        <p15:guide id="6" pos="2683">
          <p15:clr>
            <a:srgbClr val="A4A3A4"/>
          </p15:clr>
        </p15:guide>
        <p15:guide id="7" pos="4860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orient="horz" pos="482">
          <p15:clr>
            <a:srgbClr val="A4A3A4"/>
          </p15:clr>
        </p15:guide>
        <p15:guide id="10" orient="horz" pos="845">
          <p15:clr>
            <a:srgbClr val="A4A3A4"/>
          </p15:clr>
        </p15:guide>
        <p15:guide id="11" pos="393" userDrawn="1">
          <p15:clr>
            <a:srgbClr val="A4A3A4"/>
          </p15:clr>
        </p15:guide>
        <p15:guide id="12" orient="horz" pos="1207">
          <p15:clr>
            <a:srgbClr val="A4A3A4"/>
          </p15:clr>
        </p15:guide>
        <p15:guide id="13" orient="horz" pos="374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C9C5DEE-7379-46EA-B1E0-5915C31393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0996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C9C5DEE-7379-46EA-B1E0-5915C3139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3CC158DE-D677-43A4-853E-C5D44A61AF1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40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915" y="6297825"/>
            <a:ext cx="3416400" cy="226800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2" y="6297825"/>
            <a:ext cx="3416400" cy="226800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8637" y="6297825"/>
            <a:ext cx="3416400" cy="226800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rønn 6">
            <a:extLst>
              <a:ext uri="{FF2B5EF4-FFF2-40B4-BE49-F238E27FC236}">
                <a16:creationId xmlns:a16="http://schemas.microsoft.com/office/drawing/2014/main" id="{DEFC32D2-D900-4F59-8958-EB688A575697}"/>
              </a:ext>
            </a:extLst>
          </p:cNvPr>
          <p:cNvSpPr/>
          <p:nvPr/>
        </p:nvSpPr>
        <p:spPr>
          <a:xfrm>
            <a:off x="-371718" y="2313555"/>
            <a:ext cx="263180" cy="263180"/>
          </a:xfrm>
          <a:prstGeom prst="ellipse">
            <a:avLst/>
          </a:prstGeom>
          <a:solidFill>
            <a:srgbClr val="C4F2D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1" name="Grønn 5">
            <a:extLst>
              <a:ext uri="{FF2B5EF4-FFF2-40B4-BE49-F238E27FC236}">
                <a16:creationId xmlns:a16="http://schemas.microsoft.com/office/drawing/2014/main" id="{C25E21F5-8F77-4B07-B9CE-0B656408F31B}"/>
              </a:ext>
            </a:extLst>
          </p:cNvPr>
          <p:cNvSpPr/>
          <p:nvPr/>
        </p:nvSpPr>
        <p:spPr>
          <a:xfrm>
            <a:off x="-371718" y="1981198"/>
            <a:ext cx="263180" cy="263180"/>
          </a:xfrm>
          <a:prstGeom prst="ellipse">
            <a:avLst/>
          </a:prstGeom>
          <a:solidFill>
            <a:srgbClr val="02A67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2" name="Grønn 4">
            <a:extLst>
              <a:ext uri="{FF2B5EF4-FFF2-40B4-BE49-F238E27FC236}">
                <a16:creationId xmlns:a16="http://schemas.microsoft.com/office/drawing/2014/main" id="{F89C2CC7-22DD-4321-B73F-7906390C2D0E}"/>
              </a:ext>
            </a:extLst>
          </p:cNvPr>
          <p:cNvSpPr/>
          <p:nvPr/>
        </p:nvSpPr>
        <p:spPr>
          <a:xfrm>
            <a:off x="-371718" y="1648843"/>
            <a:ext cx="263180" cy="263180"/>
          </a:xfrm>
          <a:prstGeom prst="ellipse">
            <a:avLst/>
          </a:prstGeom>
          <a:solidFill>
            <a:srgbClr val="2473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3" name="Grønn 3">
            <a:extLst>
              <a:ext uri="{FF2B5EF4-FFF2-40B4-BE49-F238E27FC236}">
                <a16:creationId xmlns:a16="http://schemas.microsoft.com/office/drawing/2014/main" id="{C53FD56A-8668-4E99-BDB1-9F61EC2AAB24}"/>
              </a:ext>
            </a:extLst>
          </p:cNvPr>
          <p:cNvSpPr/>
          <p:nvPr/>
        </p:nvSpPr>
        <p:spPr>
          <a:xfrm>
            <a:off x="-371718" y="1316488"/>
            <a:ext cx="263180" cy="263180"/>
          </a:xfrm>
          <a:prstGeom prst="ellipse">
            <a:avLst/>
          </a:prstGeom>
          <a:solidFill>
            <a:srgbClr val="00292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4" name="Grønn 2">
            <a:extLst>
              <a:ext uri="{FF2B5EF4-FFF2-40B4-BE49-F238E27FC236}">
                <a16:creationId xmlns:a16="http://schemas.microsoft.com/office/drawing/2014/main" id="{A8802987-52E1-4146-A02F-4DDAECF25160}"/>
              </a:ext>
            </a:extLst>
          </p:cNvPr>
          <p:cNvSpPr/>
          <p:nvPr/>
        </p:nvSpPr>
        <p:spPr>
          <a:xfrm>
            <a:off x="-371718" y="984133"/>
            <a:ext cx="263180" cy="263180"/>
          </a:xfrm>
          <a:prstGeom prst="ellipse">
            <a:avLst/>
          </a:prstGeom>
          <a:solidFill>
            <a:srgbClr val="7BEFB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5" name="Grønn 1">
            <a:extLst>
              <a:ext uri="{FF2B5EF4-FFF2-40B4-BE49-F238E27FC236}">
                <a16:creationId xmlns:a16="http://schemas.microsoft.com/office/drawing/2014/main" id="{20DB799D-A66E-46CA-8E97-8FE845A71F58}"/>
              </a:ext>
            </a:extLst>
          </p:cNvPr>
          <p:cNvSpPr/>
          <p:nvPr/>
        </p:nvSpPr>
        <p:spPr>
          <a:xfrm>
            <a:off x="-371718" y="651778"/>
            <a:ext cx="263180" cy="263180"/>
          </a:xfrm>
          <a:prstGeom prst="ellipse">
            <a:avLst/>
          </a:prstGeom>
          <a:solidFill>
            <a:srgbClr val="01594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6" name="Grønn 1">
            <a:extLst>
              <a:ext uri="{FF2B5EF4-FFF2-40B4-BE49-F238E27FC236}">
                <a16:creationId xmlns:a16="http://schemas.microsoft.com/office/drawing/2014/main" id="{54DB7CF0-E5C2-4762-ACC7-6E5003AF5D16}"/>
              </a:ext>
            </a:extLst>
          </p:cNvPr>
          <p:cNvSpPr/>
          <p:nvPr/>
        </p:nvSpPr>
        <p:spPr>
          <a:xfrm>
            <a:off x="-702821" y="706858"/>
            <a:ext cx="138499" cy="138499"/>
          </a:xfrm>
          <a:prstGeom prst="ellipse">
            <a:avLst/>
          </a:prstGeom>
          <a:solidFill>
            <a:srgbClr val="F1F2F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7" name="Grønn 1">
            <a:extLst>
              <a:ext uri="{FF2B5EF4-FFF2-40B4-BE49-F238E27FC236}">
                <a16:creationId xmlns:a16="http://schemas.microsoft.com/office/drawing/2014/main" id="{B686E1D7-9A95-46B3-833E-FE5C24838884}"/>
              </a:ext>
            </a:extLst>
          </p:cNvPr>
          <p:cNvSpPr/>
          <p:nvPr/>
        </p:nvSpPr>
        <p:spPr>
          <a:xfrm>
            <a:off x="-702821" y="1039213"/>
            <a:ext cx="138499" cy="138499"/>
          </a:xfrm>
          <a:prstGeom prst="ellipse">
            <a:avLst/>
          </a:prstGeom>
          <a:solidFill>
            <a:srgbClr val="DCDD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8" name="Grønn 1">
            <a:extLst>
              <a:ext uri="{FF2B5EF4-FFF2-40B4-BE49-F238E27FC236}">
                <a16:creationId xmlns:a16="http://schemas.microsoft.com/office/drawing/2014/main" id="{08ABF0F9-5557-40E1-9335-EBDD1E427DE6}"/>
              </a:ext>
            </a:extLst>
          </p:cNvPr>
          <p:cNvSpPr/>
          <p:nvPr/>
        </p:nvSpPr>
        <p:spPr>
          <a:xfrm>
            <a:off x="-702821" y="1371568"/>
            <a:ext cx="138499" cy="138499"/>
          </a:xfrm>
          <a:prstGeom prst="ellipse">
            <a:avLst/>
          </a:prstGeom>
          <a:solidFill>
            <a:srgbClr val="BCBE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9" name="Grønn 1">
            <a:extLst>
              <a:ext uri="{FF2B5EF4-FFF2-40B4-BE49-F238E27FC236}">
                <a16:creationId xmlns:a16="http://schemas.microsoft.com/office/drawing/2014/main" id="{81F65349-8800-4CAE-BC3D-4540356541DD}"/>
              </a:ext>
            </a:extLst>
          </p:cNvPr>
          <p:cNvSpPr/>
          <p:nvPr/>
        </p:nvSpPr>
        <p:spPr>
          <a:xfrm>
            <a:off x="-702821" y="1703923"/>
            <a:ext cx="138499" cy="138499"/>
          </a:xfrm>
          <a:prstGeom prst="ellipse">
            <a:avLst/>
          </a:prstGeom>
          <a:solidFill>
            <a:srgbClr val="8082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0" name="Grønn 1">
            <a:extLst>
              <a:ext uri="{FF2B5EF4-FFF2-40B4-BE49-F238E27FC236}">
                <a16:creationId xmlns:a16="http://schemas.microsoft.com/office/drawing/2014/main" id="{EB49F8A2-560F-48F7-BFD2-4AA08376FCC5}"/>
              </a:ext>
            </a:extLst>
          </p:cNvPr>
          <p:cNvSpPr/>
          <p:nvPr/>
        </p:nvSpPr>
        <p:spPr>
          <a:xfrm>
            <a:off x="-702821" y="2036278"/>
            <a:ext cx="138499" cy="138499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1" name="Grønn 1">
            <a:extLst>
              <a:ext uri="{FF2B5EF4-FFF2-40B4-BE49-F238E27FC236}">
                <a16:creationId xmlns:a16="http://schemas.microsoft.com/office/drawing/2014/main" id="{239581AC-B2F6-4D2B-81B2-1E0B2AC47DAA}"/>
              </a:ext>
            </a:extLst>
          </p:cNvPr>
          <p:cNvSpPr/>
          <p:nvPr/>
        </p:nvSpPr>
        <p:spPr>
          <a:xfrm>
            <a:off x="-1035008" y="710113"/>
            <a:ext cx="138499" cy="138499"/>
          </a:xfrm>
          <a:prstGeom prst="ellipse">
            <a:avLst/>
          </a:prstGeom>
          <a:solidFill>
            <a:srgbClr val="00467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2" name="Grønn 1">
            <a:extLst>
              <a:ext uri="{FF2B5EF4-FFF2-40B4-BE49-F238E27FC236}">
                <a16:creationId xmlns:a16="http://schemas.microsoft.com/office/drawing/2014/main" id="{C362A776-CE21-4BA4-A381-9EC5627EC431}"/>
              </a:ext>
            </a:extLst>
          </p:cNvPr>
          <p:cNvSpPr/>
          <p:nvPr/>
        </p:nvSpPr>
        <p:spPr>
          <a:xfrm>
            <a:off x="-1035008" y="1042468"/>
            <a:ext cx="138499" cy="138499"/>
          </a:xfrm>
          <a:prstGeom prst="ellipse">
            <a:avLst/>
          </a:prstGeom>
          <a:solidFill>
            <a:srgbClr val="90DDF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3" name="Grønn 1">
            <a:extLst>
              <a:ext uri="{FF2B5EF4-FFF2-40B4-BE49-F238E27FC236}">
                <a16:creationId xmlns:a16="http://schemas.microsoft.com/office/drawing/2014/main" id="{C979672C-C192-47AD-9285-0C7061D2E082}"/>
              </a:ext>
            </a:extLst>
          </p:cNvPr>
          <p:cNvSpPr/>
          <p:nvPr/>
        </p:nvSpPr>
        <p:spPr>
          <a:xfrm>
            <a:off x="-1033924" y="1374823"/>
            <a:ext cx="138499" cy="138499"/>
          </a:xfrm>
          <a:prstGeom prst="ellipse">
            <a:avLst/>
          </a:prstGeom>
          <a:solidFill>
            <a:srgbClr val="37277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4" name="Grønn 1">
            <a:extLst>
              <a:ext uri="{FF2B5EF4-FFF2-40B4-BE49-F238E27FC236}">
                <a16:creationId xmlns:a16="http://schemas.microsoft.com/office/drawing/2014/main" id="{0FAD4F61-A6A4-4523-B2CB-9D299B6909DF}"/>
              </a:ext>
            </a:extLst>
          </p:cNvPr>
          <p:cNvSpPr/>
          <p:nvPr/>
        </p:nvSpPr>
        <p:spPr>
          <a:xfrm>
            <a:off x="-1035008" y="1707178"/>
            <a:ext cx="138499" cy="138499"/>
          </a:xfrm>
          <a:prstGeom prst="ellipse">
            <a:avLst/>
          </a:prstGeom>
          <a:solidFill>
            <a:srgbClr val="C0A9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5" name="Grønn 1">
            <a:extLst>
              <a:ext uri="{FF2B5EF4-FFF2-40B4-BE49-F238E27FC236}">
                <a16:creationId xmlns:a16="http://schemas.microsoft.com/office/drawing/2014/main" id="{FD36EBBA-CE07-4BCA-A08D-53CD7CE7D376}"/>
              </a:ext>
            </a:extLst>
          </p:cNvPr>
          <p:cNvSpPr/>
          <p:nvPr/>
        </p:nvSpPr>
        <p:spPr>
          <a:xfrm>
            <a:off x="-1035008" y="2039533"/>
            <a:ext cx="138499" cy="138499"/>
          </a:xfrm>
          <a:prstGeom prst="ellipse">
            <a:avLst/>
          </a:prstGeom>
          <a:solidFill>
            <a:srgbClr val="6B1E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6" name="Grønn 1">
            <a:extLst>
              <a:ext uri="{FF2B5EF4-FFF2-40B4-BE49-F238E27FC236}">
                <a16:creationId xmlns:a16="http://schemas.microsoft.com/office/drawing/2014/main" id="{EB901D64-1927-4160-A0A8-59B608E86501}"/>
              </a:ext>
            </a:extLst>
          </p:cNvPr>
          <p:cNvSpPr/>
          <p:nvPr/>
        </p:nvSpPr>
        <p:spPr>
          <a:xfrm>
            <a:off x="-1040266" y="2371888"/>
            <a:ext cx="138499" cy="138499"/>
          </a:xfrm>
          <a:prstGeom prst="ellipse">
            <a:avLst/>
          </a:prstGeom>
          <a:solidFill>
            <a:srgbClr val="D4828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7" name="Grønn 1">
            <a:extLst>
              <a:ext uri="{FF2B5EF4-FFF2-40B4-BE49-F238E27FC236}">
                <a16:creationId xmlns:a16="http://schemas.microsoft.com/office/drawing/2014/main" id="{0B017F2A-5D1A-46FE-800A-B72694B0689C}"/>
              </a:ext>
            </a:extLst>
          </p:cNvPr>
          <p:cNvSpPr/>
          <p:nvPr/>
        </p:nvSpPr>
        <p:spPr>
          <a:xfrm>
            <a:off x="-1040266" y="2704243"/>
            <a:ext cx="138499" cy="138499"/>
          </a:xfrm>
          <a:prstGeom prst="ellipse">
            <a:avLst/>
          </a:prstGeom>
          <a:solidFill>
            <a:srgbClr val="E858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8" name="Grønn 1">
            <a:extLst>
              <a:ext uri="{FF2B5EF4-FFF2-40B4-BE49-F238E27FC236}">
                <a16:creationId xmlns:a16="http://schemas.microsoft.com/office/drawing/2014/main" id="{F6DF0041-4055-4496-B757-733E74CF3BE1}"/>
              </a:ext>
            </a:extLst>
          </p:cNvPr>
          <p:cNvSpPr/>
          <p:nvPr/>
        </p:nvSpPr>
        <p:spPr>
          <a:xfrm>
            <a:off x="-1040266" y="3036600"/>
            <a:ext cx="138499" cy="138499"/>
          </a:xfrm>
          <a:prstGeom prst="ellipse">
            <a:avLst/>
          </a:prstGeom>
          <a:solidFill>
            <a:srgbClr val="FFC46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025540-C002-4446-831C-D627E267429C}"/>
              </a:ext>
            </a:extLst>
          </p:cNvPr>
          <p:cNvSpPr txBox="1"/>
          <p:nvPr/>
        </p:nvSpPr>
        <p:spPr>
          <a:xfrm rot="16200000">
            <a:off x="-445313" y="289773"/>
            <a:ext cx="41036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  <a:latin typeface="Arial" panose="020B0604020202020204" pitchFamily="34" charset="0"/>
              </a:rPr>
              <a:t>Identitet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60AC7B-B9C1-439F-A9DF-11EE9D406F42}"/>
              </a:ext>
            </a:extLst>
          </p:cNvPr>
          <p:cNvSpPr txBox="1"/>
          <p:nvPr/>
        </p:nvSpPr>
        <p:spPr>
          <a:xfrm rot="16200000">
            <a:off x="-864404" y="264125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  <a:latin typeface="Arial" panose="020B0604020202020204" pitchFamily="34" charset="0"/>
              </a:rPr>
              <a:t>Gråskala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C8BEA-A766-4FD8-8465-5EEB1440876F}"/>
              </a:ext>
            </a:extLst>
          </p:cNvPr>
          <p:cNvSpPr txBox="1"/>
          <p:nvPr/>
        </p:nvSpPr>
        <p:spPr>
          <a:xfrm rot="16200000">
            <a:off x="-1119647" y="341069"/>
            <a:ext cx="307777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  <a:latin typeface="Arial" panose="020B0604020202020204" pitchFamily="34" charset="0"/>
              </a:rPr>
              <a:t>Støtte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12148EF-2A31-4EC4-83D6-E0E14E36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194" y="1925166"/>
            <a:ext cx="3416170" cy="4033837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41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0" r:id="rId10"/>
    <p:sldLayoutId id="2147483785" r:id="rId11"/>
    <p:sldLayoutId id="2147483773" r:id="rId12"/>
    <p:sldLayoutId id="2147483789" r:id="rId13"/>
    <p:sldLayoutId id="2147483786" r:id="rId14"/>
    <p:sldLayoutId id="2147483768" r:id="rId15"/>
    <p:sldLayoutId id="2147483759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825" indent="-149225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482" userDrawn="1">
          <p15:clr>
            <a:srgbClr val="F26B43"/>
          </p15:clr>
        </p15:guide>
        <p15:guide id="6" pos="2683" userDrawn="1">
          <p15:clr>
            <a:srgbClr val="F26B43"/>
          </p15:clr>
        </p15:guide>
        <p15:guide id="7" pos="2547" userDrawn="1">
          <p15:clr>
            <a:srgbClr val="F26B43"/>
          </p15:clr>
        </p15:guide>
        <p15:guide id="8" pos="4997" userDrawn="1">
          <p15:clr>
            <a:srgbClr val="F26B43"/>
          </p15:clr>
        </p15:guide>
        <p15:guide id="9" pos="5133" userDrawn="1">
          <p15:clr>
            <a:srgbClr val="F26B43"/>
          </p15:clr>
        </p15:guide>
        <p15:guide id="10" orient="horz" pos="845" userDrawn="1">
          <p15:clr>
            <a:srgbClr val="F26B43"/>
          </p15:clr>
        </p15:guide>
        <p15:guide id="11" orient="horz" pos="1207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hn.no/doedsfall-og-doedsaarsak/teknisk-informasjon/" TargetMode="External"/><Relationship Id="rId2" Type="http://schemas.openxmlformats.org/officeDocument/2006/relationships/hyperlink" Target="https://dodsmelding.nhn.no/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n.no/doedsfall-og-doedsaarsak/innfoering-i-kommunene/" TargetMode="External"/><Relationship Id="rId2" Type="http://schemas.openxmlformats.org/officeDocument/2006/relationships/hyperlink" Target="https://www.domstol.no/arv-og-skifte/dodsfall-og-arv/hva-bor-gjores-etter-dodsfallet/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hi.no/hn/helseregistre-og-registre/dodsarsaksregisteret/slik-skal-elektronisk-dodsmelding-fylles-u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8025.C8306DE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n.no/doedsfall-og-doedsaarsak/opplaeringsmateriell/" TargetMode="External"/><Relationship Id="rId2" Type="http://schemas.openxmlformats.org/officeDocument/2006/relationships/hyperlink" Target="https://www.fhi.no/hn/helseregistre-og-registre/dodsarsaksregisteret/slik-skal-elektronisk-dodsmelding-fylles-ut/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dar@fhi.no" TargetMode="External"/><Relationship Id="rId2" Type="http://schemas.openxmlformats.org/officeDocument/2006/relationships/hyperlink" Target="mailto:kundesenter@nhn.no" TargetMode="Externa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FF6F62-B7EE-4AC5-A970-73DDA5B2B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I</a:t>
            </a:r>
            <a:r>
              <a:rPr lang="nb-NO" sz="6000" b="1" dirty="0"/>
              <a:t>nformasjon om innføring</a:t>
            </a:r>
            <a:br>
              <a:rPr lang="nb-NO" sz="6000" b="1" dirty="0"/>
            </a:br>
            <a:endParaRPr lang="nb-NO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A0A607-1908-4234-9D0F-542B2967C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b="1" dirty="0"/>
              <a:t>Elektronisk melding om dødsfall og dødsårsak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3B100-9825-48DB-BBA2-40E539C2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EA7-FE20-4895-9C63-49561A1CDD7E}" type="datetime1">
              <a:rPr lang="nb-NO" smtClean="0"/>
              <a:t>05.10.2022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Eksempel på papirbasert prosess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Om løsningen og arbeidsprosessene</a:t>
            </a:r>
            <a:endParaRPr lang="nb-NO" sz="1400" dirty="0"/>
          </a:p>
        </p:txBody>
      </p:sp>
      <p:sp>
        <p:nvSpPr>
          <p:cNvPr id="23" name="Rektangel 22"/>
          <p:cNvSpPr/>
          <p:nvPr/>
        </p:nvSpPr>
        <p:spPr>
          <a:xfrm>
            <a:off x="9610698" y="2722004"/>
            <a:ext cx="2137561" cy="5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1" tIns="22630" rIns="45261" bIns="22630" rtlCol="0" anchor="ctr"/>
          <a:lstStyle/>
          <a:p>
            <a:pPr algn="ctr" defTabSz="905394">
              <a:defRPr/>
            </a:pPr>
            <a:endParaRPr lang="nb-NO" sz="3575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43008" name="Bilde 43007">
            <a:extLst>
              <a:ext uri="{FF2B5EF4-FFF2-40B4-BE49-F238E27FC236}">
                <a16:creationId xmlns:a16="http://schemas.microsoft.com/office/drawing/2014/main" id="{CF59CDB1-69DA-4E06-A79E-8BD389896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7" y="1707225"/>
            <a:ext cx="10210719" cy="428172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975D58A-03C5-4167-87AF-26BCC5FC95CF}"/>
              </a:ext>
            </a:extLst>
          </p:cNvPr>
          <p:cNvSpPr/>
          <p:nvPr/>
        </p:nvSpPr>
        <p:spPr>
          <a:xfrm>
            <a:off x="1938433" y="5859048"/>
            <a:ext cx="2169742" cy="432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52" tIns="16975" rIns="33952" bIns="16975" rtlCol="0" anchor="ctr"/>
          <a:lstStyle/>
          <a:p>
            <a:pPr algn="ctr" defTabSz="679164">
              <a:defRPr/>
            </a:pPr>
            <a:endParaRPr lang="nb-NO" sz="2682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Grafikk 5" descr="Bruker">
            <a:extLst>
              <a:ext uri="{FF2B5EF4-FFF2-40B4-BE49-F238E27FC236}">
                <a16:creationId xmlns:a16="http://schemas.microsoft.com/office/drawing/2014/main" id="{9CB59A93-1C8A-4F6C-86A3-A8F587390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4943" y="6082818"/>
            <a:ext cx="567028" cy="56702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8E58830-BE4D-4094-A5C5-6B48DE5717F7}"/>
              </a:ext>
            </a:extLst>
          </p:cNvPr>
          <p:cNvSpPr txBox="1"/>
          <p:nvPr/>
        </p:nvSpPr>
        <p:spPr>
          <a:xfrm>
            <a:off x="4071406" y="6498701"/>
            <a:ext cx="951141" cy="314675"/>
          </a:xfrm>
          <a:prstGeom prst="rect">
            <a:avLst/>
          </a:prstGeom>
          <a:noFill/>
        </p:spPr>
        <p:txBody>
          <a:bodyPr vert="horz" wrap="square" lIns="71996" tIns="71996" rIns="71996" bIns="71996" rtlCol="0">
            <a:spAutoFit/>
          </a:bodyPr>
          <a:lstStyle/>
          <a:p>
            <a:pPr defTabSz="914355">
              <a:spcAft>
                <a:spcPts val="1000"/>
              </a:spcAft>
              <a:defRPr/>
            </a:pPr>
            <a:r>
              <a:rPr lang="nb-NO" sz="1100" dirty="0">
                <a:solidFill>
                  <a:srgbClr val="281C2C"/>
                </a:solidFill>
                <a:latin typeface="Arial" panose="020B0604020202020204"/>
              </a:rPr>
              <a:t>Pårørende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86761D8-6751-4B29-835F-5D68DC5D5FE4}"/>
              </a:ext>
            </a:extLst>
          </p:cNvPr>
          <p:cNvCxnSpPr>
            <a:cxnSpLocks/>
          </p:cNvCxnSpPr>
          <p:nvPr/>
        </p:nvCxnSpPr>
        <p:spPr>
          <a:xfrm flipH="1" flipV="1">
            <a:off x="4428456" y="5851621"/>
            <a:ext cx="1" cy="2173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F9909F7-20C2-4853-8499-DC36FA4D846D}"/>
              </a:ext>
            </a:extLst>
          </p:cNvPr>
          <p:cNvSpPr txBox="1"/>
          <p:nvPr/>
        </p:nvSpPr>
        <p:spPr>
          <a:xfrm>
            <a:off x="623890" y="1466781"/>
            <a:ext cx="7416822" cy="95410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Den papirbaserte løsningen innebar at samme informasjon ble registrert manuelt av flere instanser.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Sensitive data om dødsårsak var tilgjengelige for mange aktører som strengt tatt ikke hadde hjemmel til å ha dem.</a:t>
            </a:r>
          </a:p>
        </p:txBody>
      </p:sp>
    </p:spTree>
    <p:extLst>
      <p:ext uri="{BB962C8B-B14F-4D97-AF65-F5344CB8AC3E}">
        <p14:creationId xmlns:p14="http://schemas.microsoft.com/office/powerpoint/2010/main" val="41872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Modernisert prosess</a:t>
            </a:r>
          </a:p>
        </p:txBody>
      </p:sp>
      <p:sp>
        <p:nvSpPr>
          <p:cNvPr id="37" name="Plassholder for tekst 1">
            <a:extLst>
              <a:ext uri="{FF2B5EF4-FFF2-40B4-BE49-F238E27FC236}">
                <a16:creationId xmlns:a16="http://schemas.microsoft.com/office/drawing/2014/main" id="{4F3A8DF2-4437-4883-AC29-77CA598BC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Om løsningen og arbeidsprosessene</a:t>
            </a:r>
            <a:endParaRPr lang="nb-NO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048333" y="5082108"/>
            <a:ext cx="1508399" cy="687416"/>
          </a:xfrm>
          <a:prstGeom prst="rect">
            <a:avLst/>
          </a:prstGeom>
          <a:noFill/>
        </p:spPr>
        <p:txBody>
          <a:bodyPr wrap="square" lIns="45261" tIns="22630" rIns="45261" bIns="22630" rtlCol="0">
            <a:spAutoFit/>
          </a:bodyPr>
          <a:lstStyle/>
          <a:p>
            <a:pPr algn="ctr" defTabSz="677111">
              <a:defRPr/>
            </a:pPr>
            <a:r>
              <a:rPr lang="nb-NO" sz="1390" dirty="0">
                <a:solidFill>
                  <a:prstClr val="black"/>
                </a:solidFill>
                <a:latin typeface="Arial" panose="020B0604020202020204"/>
              </a:rPr>
              <a:t>Lege erklærer dødsfallet </a:t>
            </a:r>
          </a:p>
          <a:p>
            <a:pPr algn="ctr" defTabSz="677111">
              <a:defRPr/>
            </a:pPr>
            <a:r>
              <a:rPr lang="nb-NO" sz="1390" dirty="0">
                <a:solidFill>
                  <a:prstClr val="black"/>
                </a:solidFill>
                <a:latin typeface="Arial" panose="020B0604020202020204"/>
              </a:rPr>
              <a:t>elektronisk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82" y="4250504"/>
            <a:ext cx="713903" cy="71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tt pil 8"/>
          <p:cNvCxnSpPr>
            <a:cxnSpLocks/>
          </p:cNvCxnSpPr>
          <p:nvPr/>
        </p:nvCxnSpPr>
        <p:spPr>
          <a:xfrm>
            <a:off x="8251929" y="2250379"/>
            <a:ext cx="2662002" cy="12463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EEEA7C7A-4BEC-4D31-B6A2-4721AF1F2801}"/>
              </a:ext>
            </a:extLst>
          </p:cNvPr>
          <p:cNvGrpSpPr/>
          <p:nvPr/>
        </p:nvGrpSpPr>
        <p:grpSpPr>
          <a:xfrm>
            <a:off x="10841659" y="210119"/>
            <a:ext cx="1232157" cy="1248667"/>
            <a:chOff x="21682523" y="420237"/>
            <a:chExt cx="2464314" cy="2497333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8881" y="420237"/>
              <a:ext cx="1431599" cy="143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Sylinder 9"/>
            <p:cNvSpPr txBox="1"/>
            <p:nvPr/>
          </p:nvSpPr>
          <p:spPr>
            <a:xfrm>
              <a:off x="21682523" y="1970548"/>
              <a:ext cx="2464314" cy="947022"/>
            </a:xfrm>
            <a:prstGeom prst="rect">
              <a:avLst/>
            </a:prstGeom>
            <a:noFill/>
          </p:spPr>
          <p:txBody>
            <a:bodyPr wrap="square" lIns="45261" tIns="22630" rIns="45261" bIns="22630" rtlCol="0">
              <a:spAutoFit/>
            </a:bodyPr>
            <a:lstStyle/>
            <a:p>
              <a:pPr algn="ctr" defTabSz="677111">
                <a:defRPr/>
              </a:pPr>
              <a:r>
                <a:rPr lang="nb-NO" sz="1390" dirty="0">
                  <a:solidFill>
                    <a:srgbClr val="281C2C"/>
                  </a:solidFill>
                  <a:latin typeface="Arial" panose="020B0604020202020204"/>
                </a:rPr>
                <a:t>Begravelses-</a:t>
              </a:r>
            </a:p>
            <a:p>
              <a:pPr algn="ctr" defTabSz="677111">
                <a:defRPr/>
              </a:pPr>
              <a:r>
                <a:rPr lang="nb-NO" sz="1390" dirty="0">
                  <a:solidFill>
                    <a:srgbClr val="281C2C"/>
                  </a:solidFill>
                  <a:latin typeface="Arial" panose="020B0604020202020204"/>
                </a:rPr>
                <a:t>byrå</a:t>
              </a:r>
            </a:p>
          </p:txBody>
        </p:sp>
      </p:grpSp>
      <p:cxnSp>
        <p:nvCxnSpPr>
          <p:cNvPr id="12" name="Rett pil 11"/>
          <p:cNvCxnSpPr>
            <a:cxnSpLocks/>
          </p:cNvCxnSpPr>
          <p:nvPr/>
        </p:nvCxnSpPr>
        <p:spPr>
          <a:xfrm>
            <a:off x="8094085" y="4673600"/>
            <a:ext cx="2798617" cy="61051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e 50">
            <a:extLst>
              <a:ext uri="{FF2B5EF4-FFF2-40B4-BE49-F238E27FC236}">
                <a16:creationId xmlns:a16="http://schemas.microsoft.com/office/drawing/2014/main" id="{39DC3426-6801-487E-846E-7394421C0F61}"/>
              </a:ext>
            </a:extLst>
          </p:cNvPr>
          <p:cNvGrpSpPr/>
          <p:nvPr/>
        </p:nvGrpSpPr>
        <p:grpSpPr>
          <a:xfrm>
            <a:off x="10676618" y="1886274"/>
            <a:ext cx="1562240" cy="1027141"/>
            <a:chOff x="21352441" y="3662567"/>
            <a:chExt cx="3124479" cy="2054281"/>
          </a:xfrm>
        </p:grpSpPr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920" y="3662567"/>
              <a:ext cx="1429521" cy="142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kstSylinder 12"/>
            <p:cNvSpPr txBox="1"/>
            <p:nvPr/>
          </p:nvSpPr>
          <p:spPr>
            <a:xfrm>
              <a:off x="21352441" y="5197634"/>
              <a:ext cx="3124479" cy="519214"/>
            </a:xfrm>
            <a:prstGeom prst="rect">
              <a:avLst/>
            </a:prstGeom>
            <a:noFill/>
          </p:spPr>
          <p:txBody>
            <a:bodyPr wrap="square" lIns="45261" tIns="22630" rIns="45261" bIns="22630" rtlCol="0">
              <a:spAutoFit/>
            </a:bodyPr>
            <a:lstStyle/>
            <a:p>
              <a:pPr algn="ctr" defTabSz="677111">
                <a:defRPr/>
              </a:pPr>
              <a:r>
                <a:rPr lang="nb-NO" sz="1390" dirty="0">
                  <a:solidFill>
                    <a:srgbClr val="281C2C"/>
                  </a:solidFill>
                  <a:latin typeface="Arial" panose="020B0604020202020204"/>
                </a:rPr>
                <a:t>Tingrett</a:t>
              </a:r>
            </a:p>
          </p:txBody>
        </p:sp>
      </p:grpSp>
      <p:cxnSp>
        <p:nvCxnSpPr>
          <p:cNvPr id="16" name="Rett pil 15"/>
          <p:cNvCxnSpPr>
            <a:cxnSpLocks/>
          </p:cNvCxnSpPr>
          <p:nvPr/>
        </p:nvCxnSpPr>
        <p:spPr>
          <a:xfrm>
            <a:off x="8251929" y="2188664"/>
            <a:ext cx="261413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666F9421-DF4F-4471-B2AF-B00AC022516E}"/>
              </a:ext>
            </a:extLst>
          </p:cNvPr>
          <p:cNvGrpSpPr/>
          <p:nvPr/>
        </p:nvGrpSpPr>
        <p:grpSpPr>
          <a:xfrm>
            <a:off x="10774807" y="3417103"/>
            <a:ext cx="1365861" cy="1054149"/>
            <a:chOff x="21548819" y="6775062"/>
            <a:chExt cx="2731722" cy="2108297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920" y="6775062"/>
              <a:ext cx="1429521" cy="142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kstSylinder 16"/>
            <p:cNvSpPr txBox="1"/>
            <p:nvPr/>
          </p:nvSpPr>
          <p:spPr>
            <a:xfrm>
              <a:off x="21548819" y="8364145"/>
              <a:ext cx="2731722" cy="519214"/>
            </a:xfrm>
            <a:prstGeom prst="rect">
              <a:avLst/>
            </a:prstGeom>
            <a:noFill/>
          </p:spPr>
          <p:txBody>
            <a:bodyPr wrap="square" lIns="45261" tIns="22630" rIns="45261" bIns="22630" rtlCol="0">
              <a:spAutoFit/>
            </a:bodyPr>
            <a:lstStyle/>
            <a:p>
              <a:pPr algn="ctr" defTabSz="677111">
                <a:defRPr/>
              </a:pPr>
              <a:r>
                <a:rPr lang="nb-NO" sz="1390" dirty="0">
                  <a:solidFill>
                    <a:srgbClr val="281C2C"/>
                  </a:solidFill>
                  <a:latin typeface="Arial" panose="020B0604020202020204"/>
                </a:rPr>
                <a:t>Politi/Lensmann</a:t>
              </a:r>
            </a:p>
          </p:txBody>
        </p:sp>
      </p:grpSp>
      <p:cxnSp>
        <p:nvCxnSpPr>
          <p:cNvPr id="18" name="Rett pil 17"/>
          <p:cNvCxnSpPr>
            <a:cxnSpLocks/>
          </p:cNvCxnSpPr>
          <p:nvPr/>
        </p:nvCxnSpPr>
        <p:spPr>
          <a:xfrm flipV="1">
            <a:off x="8251929" y="931860"/>
            <a:ext cx="2662002" cy="11749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FCEA16C7-62E1-4235-BA92-5CE02AAB775A}"/>
              </a:ext>
            </a:extLst>
          </p:cNvPr>
          <p:cNvGrpSpPr/>
          <p:nvPr/>
        </p:nvGrpSpPr>
        <p:grpSpPr>
          <a:xfrm>
            <a:off x="10774807" y="4974939"/>
            <a:ext cx="1365861" cy="1068640"/>
            <a:chOff x="21548819" y="10102278"/>
            <a:chExt cx="2731722" cy="2137279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60158" y="10102278"/>
              <a:ext cx="1309045" cy="1457967"/>
            </a:xfrm>
            <a:prstGeom prst="rect">
              <a:avLst/>
            </a:prstGeom>
          </p:spPr>
        </p:pic>
        <p:sp>
          <p:nvSpPr>
            <p:cNvPr id="19" name="TekstSylinder 18"/>
            <p:cNvSpPr txBox="1"/>
            <p:nvPr/>
          </p:nvSpPr>
          <p:spPr>
            <a:xfrm>
              <a:off x="21548819" y="11720343"/>
              <a:ext cx="2731722" cy="519214"/>
            </a:xfrm>
            <a:prstGeom prst="rect">
              <a:avLst/>
            </a:prstGeom>
            <a:noFill/>
          </p:spPr>
          <p:txBody>
            <a:bodyPr wrap="square" lIns="45261" tIns="22630" rIns="45261" bIns="22630" rtlCol="0">
              <a:spAutoFit/>
            </a:bodyPr>
            <a:lstStyle/>
            <a:p>
              <a:pPr algn="ctr" defTabSz="677111">
                <a:defRPr/>
              </a:pPr>
              <a:r>
                <a:rPr lang="nb-NO" sz="1390" dirty="0">
                  <a:solidFill>
                    <a:srgbClr val="281C2C"/>
                  </a:solidFill>
                  <a:latin typeface="Arial" panose="020B0604020202020204"/>
                </a:rPr>
                <a:t>Kommunelege</a:t>
              </a:r>
            </a:p>
          </p:txBody>
        </p:sp>
      </p:grpSp>
      <p:sp>
        <p:nvSpPr>
          <p:cNvPr id="20" name="Avrundet rektangel 19"/>
          <p:cNvSpPr/>
          <p:nvPr/>
        </p:nvSpPr>
        <p:spPr>
          <a:xfrm>
            <a:off x="7065341" y="4386563"/>
            <a:ext cx="868348" cy="441784"/>
          </a:xfrm>
          <a:prstGeom prst="roundRect">
            <a:avLst/>
          </a:prstGeom>
          <a:solidFill>
            <a:sysClr val="windowText" lastClr="000000">
              <a:lumMod val="85000"/>
              <a:lumOff val="15000"/>
            </a:sysClr>
          </a:solidFill>
          <a:ln w="31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0536" tIns="45257" rIns="90536" bIns="452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5441">
              <a:lnSpc>
                <a:spcPct val="115000"/>
              </a:lnSpc>
              <a:spcAft>
                <a:spcPts val="993"/>
              </a:spcAft>
              <a:defRPr/>
            </a:pPr>
            <a:r>
              <a:rPr lang="nb-NO" sz="139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DÅR </a:t>
            </a:r>
            <a:endParaRPr lang="nb-NO" sz="1589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Plassholder for tekst 1"/>
          <p:cNvSpPr txBox="1">
            <a:spLocks/>
          </p:cNvSpPr>
          <p:nvPr/>
        </p:nvSpPr>
        <p:spPr>
          <a:xfrm>
            <a:off x="1142632" y="4969303"/>
            <a:ext cx="1508399" cy="7661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 algn="l" defTabSz="1828526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300"/>
              </a:spcAft>
              <a:buClr>
                <a:schemeClr val="accent4"/>
              </a:buClr>
              <a:buSzPct val="100000"/>
              <a:buFontTx/>
              <a:buBlip>
                <a:blip r:embed="rId8"/>
              </a:buBlip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080000" indent="-360000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8"/>
              </a:buBlip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40000" indent="-360000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8"/>
              </a:buBlip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00000" indent="-360000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8"/>
              </a:buBlip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60000" indent="-360000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8"/>
              </a:buBlip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7843">
              <a:spcAft>
                <a:spcPts val="645"/>
              </a:spcAft>
              <a:buClr>
                <a:srgbClr val="EE756A"/>
              </a:buClr>
              <a:buNone/>
              <a:defRPr/>
            </a:pPr>
            <a:endParaRPr lang="nb-NO" sz="1886" dirty="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27" name="Gruppe 26"/>
          <p:cNvGrpSpPr/>
          <p:nvPr/>
        </p:nvGrpSpPr>
        <p:grpSpPr>
          <a:xfrm>
            <a:off x="6652813" y="1573887"/>
            <a:ext cx="1967598" cy="1533858"/>
            <a:chOff x="9901622" y="3143075"/>
            <a:chExt cx="3990628" cy="3110927"/>
          </a:xfrm>
        </p:grpSpPr>
        <p:sp>
          <p:nvSpPr>
            <p:cNvPr id="28" name="TekstSylinder 27"/>
            <p:cNvSpPr txBox="1"/>
            <p:nvPr/>
          </p:nvSpPr>
          <p:spPr>
            <a:xfrm>
              <a:off x="9901622" y="5016061"/>
              <a:ext cx="3990628" cy="1237941"/>
            </a:xfrm>
            <a:prstGeom prst="rect">
              <a:avLst/>
            </a:prstGeom>
            <a:noFill/>
          </p:spPr>
          <p:txBody>
            <a:bodyPr wrap="square" lIns="120084" tIns="60046" rIns="120084" bIns="60046" rtlCol="0">
              <a:spAutoFit/>
            </a:bodyPr>
            <a:lstStyle/>
            <a:p>
              <a:pPr algn="ctr" defTabSz="895701">
                <a:defRPr/>
              </a:pPr>
              <a:r>
                <a:rPr lang="nb-NO" sz="1589" dirty="0">
                  <a:solidFill>
                    <a:prstClr val="black"/>
                  </a:solidFill>
                  <a:latin typeface="Arial" panose="020B0604020202020204"/>
                </a:rPr>
                <a:t>Dødsfall mottas i Folkeregisteret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23" y="3143075"/>
              <a:ext cx="1841940" cy="184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4" name="Vinkel 23"/>
          <p:cNvCxnSpPr>
            <a:cxnSpLocks/>
            <a:stCxn id="7" idx="3"/>
            <a:endCxn id="20" idx="1"/>
          </p:cNvCxnSpPr>
          <p:nvPr/>
        </p:nvCxnSpPr>
        <p:spPr>
          <a:xfrm flipV="1">
            <a:off x="2159484" y="4607455"/>
            <a:ext cx="490585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inkel 31"/>
          <p:cNvCxnSpPr>
            <a:cxnSpLocks/>
            <a:stCxn id="7" idx="0"/>
            <a:endCxn id="38" idx="2"/>
          </p:cNvCxnSpPr>
          <p:nvPr/>
        </p:nvCxnSpPr>
        <p:spPr>
          <a:xfrm rot="5400000" flipH="1" flipV="1">
            <a:off x="4246089" y="894039"/>
            <a:ext cx="912910" cy="5800020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E1795834-CD0C-4BF9-B947-20560DD107C9}"/>
              </a:ext>
            </a:extLst>
          </p:cNvPr>
          <p:cNvSpPr txBox="1"/>
          <p:nvPr/>
        </p:nvSpPr>
        <p:spPr>
          <a:xfrm>
            <a:off x="7109421" y="3024446"/>
            <a:ext cx="986266" cy="313148"/>
          </a:xfrm>
          <a:prstGeom prst="rect">
            <a:avLst/>
          </a:prstGeom>
          <a:noFill/>
        </p:spPr>
        <p:txBody>
          <a:bodyPr wrap="none" lIns="45261" tIns="22630" rIns="45261" bIns="22630" rtlCol="0">
            <a:spAutoFit/>
          </a:bodyPr>
          <a:lstStyle/>
          <a:p>
            <a:pPr defTabSz="905394">
              <a:defRPr/>
            </a:pPr>
            <a:r>
              <a:rPr lang="nb-NO" sz="1738" b="1" dirty="0">
                <a:solidFill>
                  <a:prstClr val="black"/>
                </a:solidFill>
                <a:latin typeface="Arial Black" panose="020B0A04020102020204" pitchFamily="34" charset="0"/>
              </a:rPr>
              <a:t>&lt; 1 dag</a:t>
            </a:r>
            <a:endParaRPr lang="nb-NO" sz="1738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4D0CC1FD-D878-4F76-ACE5-D3D045A420F4}"/>
              </a:ext>
            </a:extLst>
          </p:cNvPr>
          <p:cNvSpPr txBox="1"/>
          <p:nvPr/>
        </p:nvSpPr>
        <p:spPr>
          <a:xfrm>
            <a:off x="7015123" y="5296278"/>
            <a:ext cx="986266" cy="313148"/>
          </a:xfrm>
          <a:prstGeom prst="rect">
            <a:avLst/>
          </a:prstGeom>
          <a:noFill/>
        </p:spPr>
        <p:txBody>
          <a:bodyPr wrap="none" lIns="45261" tIns="22630" rIns="45261" bIns="22630" rtlCol="0">
            <a:spAutoFit/>
          </a:bodyPr>
          <a:lstStyle/>
          <a:p>
            <a:pPr defTabSz="905394">
              <a:defRPr/>
            </a:pPr>
            <a:r>
              <a:rPr lang="nb-NO" sz="1738" b="1" dirty="0">
                <a:solidFill>
                  <a:prstClr val="black"/>
                </a:solidFill>
                <a:latin typeface="Arial Black" panose="020B0A04020102020204" pitchFamily="34" charset="0"/>
              </a:rPr>
              <a:t>&lt; 1 dag</a:t>
            </a:r>
            <a:endParaRPr lang="nb-NO" sz="1738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C0A7C9A6-3D9B-4092-8C5E-683D8FCB214E}"/>
              </a:ext>
            </a:extLst>
          </p:cNvPr>
          <p:cNvSpPr txBox="1"/>
          <p:nvPr/>
        </p:nvSpPr>
        <p:spPr>
          <a:xfrm>
            <a:off x="6443531" y="4772346"/>
            <a:ext cx="2176880" cy="610373"/>
          </a:xfrm>
          <a:prstGeom prst="rect">
            <a:avLst/>
          </a:prstGeom>
          <a:noFill/>
        </p:spPr>
        <p:txBody>
          <a:bodyPr wrap="square" lIns="120084" tIns="60046" rIns="120084" bIns="60046" rtlCol="0">
            <a:spAutoFit/>
          </a:bodyPr>
          <a:lstStyle/>
          <a:p>
            <a:pPr algn="ctr" defTabSz="895701">
              <a:defRPr/>
            </a:pPr>
            <a:r>
              <a:rPr lang="nb-NO" sz="1589" dirty="0">
                <a:solidFill>
                  <a:prstClr val="black"/>
                </a:solidFill>
                <a:latin typeface="Arial" panose="020B0604020202020204"/>
              </a:rPr>
              <a:t>Dødsårsak mottas i Dødsårsaksregisteret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A84E1896-38BE-456E-B8CE-2D591F998DC9}"/>
              </a:ext>
            </a:extLst>
          </p:cNvPr>
          <p:cNvSpPr txBox="1"/>
          <p:nvPr/>
        </p:nvSpPr>
        <p:spPr>
          <a:xfrm>
            <a:off x="650848" y="1506328"/>
            <a:ext cx="6001965" cy="73866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Raskere – elektronisk transport uten mellomledd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Bedre kvalitet – én registrering med beslutningsstøtte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/>
              <a:t>Bedre personvern – mindre informasjonsspredning og bedre sikkerhet</a:t>
            </a:r>
          </a:p>
        </p:txBody>
      </p:sp>
    </p:spTree>
    <p:extLst>
      <p:ext uri="{BB962C8B-B14F-4D97-AF65-F5344CB8AC3E}">
        <p14:creationId xmlns:p14="http://schemas.microsoft.com/office/powerpoint/2010/main" val="10643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6DE8D40C-41CD-4F57-A0DE-667C3A84C4E7}"/>
              </a:ext>
            </a:extLst>
          </p:cNvPr>
          <p:cNvCxnSpPr>
            <a:cxnSpLocks/>
          </p:cNvCxnSpPr>
          <p:nvPr/>
        </p:nvCxnSpPr>
        <p:spPr>
          <a:xfrm>
            <a:off x="740530" y="2456428"/>
            <a:ext cx="10817296" cy="0"/>
          </a:xfrm>
          <a:prstGeom prst="line">
            <a:avLst/>
          </a:prstGeom>
          <a:noFill/>
          <a:ln w="9525" cap="flat" cmpd="sng" algn="ctr">
            <a:solidFill>
              <a:srgbClr val="00338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" name="Femkant 35">
            <a:extLst>
              <a:ext uri="{FF2B5EF4-FFF2-40B4-BE49-F238E27FC236}">
                <a16:creationId xmlns:a16="http://schemas.microsoft.com/office/drawing/2014/main" id="{89EB4B36-B16C-E840-859C-5B9C59A25676}"/>
              </a:ext>
            </a:extLst>
          </p:cNvPr>
          <p:cNvSpPr/>
          <p:nvPr/>
        </p:nvSpPr>
        <p:spPr>
          <a:xfrm>
            <a:off x="770371" y="2794755"/>
            <a:ext cx="1657247" cy="1179131"/>
          </a:xfrm>
          <a:prstGeom prst="homePlat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79989" tIns="413973" rIns="179989" bIns="179989" rtlCol="0" anchor="ctr"/>
          <a:lstStyle/>
          <a:p>
            <a:pPr algn="ctr" defTabSz="914138">
              <a:lnSpc>
                <a:spcPts val="1400"/>
              </a:lnSpc>
              <a:defRPr/>
            </a:pPr>
            <a:r>
              <a:rPr lang="nb-NO" sz="1600" kern="0" dirty="0">
                <a:solidFill>
                  <a:prstClr val="white"/>
                </a:solidFill>
                <a:latin typeface="Calibri"/>
              </a:rPr>
              <a:t>Begrenset utprøving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391C0A9F-B41B-49A6-A2AE-EF3E7A7AF5FE}"/>
              </a:ext>
            </a:extLst>
          </p:cNvPr>
          <p:cNvSpPr txBox="1"/>
          <p:nvPr/>
        </p:nvSpPr>
        <p:spPr>
          <a:xfrm>
            <a:off x="2035120" y="2142767"/>
            <a:ext cx="455253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138">
              <a:spcAft>
                <a:spcPts val="500"/>
              </a:spcAft>
              <a:defRPr/>
            </a:pPr>
            <a:r>
              <a:rPr lang="nb-NO" sz="1600" b="1" kern="0" dirty="0">
                <a:solidFill>
                  <a:srgbClr val="281C2C"/>
                </a:solidFill>
                <a:latin typeface="Arial" panose="020B0604020202020204"/>
              </a:rPr>
              <a:t>2019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A8006BCD-AF5E-485E-98BD-6C7FEA577327}"/>
              </a:ext>
            </a:extLst>
          </p:cNvPr>
          <p:cNvCxnSpPr>
            <a:cxnSpLocks/>
          </p:cNvCxnSpPr>
          <p:nvPr/>
        </p:nvCxnSpPr>
        <p:spPr>
          <a:xfrm flipH="1">
            <a:off x="2262676" y="2387540"/>
            <a:ext cx="8320" cy="2808000"/>
          </a:xfrm>
          <a:prstGeom prst="line">
            <a:avLst/>
          </a:prstGeom>
          <a:solidFill>
            <a:srgbClr val="00B0F0"/>
          </a:solidFill>
          <a:ln w="9525" cap="flat" cmpd="sng" algn="ctr">
            <a:solidFill>
              <a:srgbClr val="F2F2F2">
                <a:lumMod val="50000"/>
              </a:srgbClr>
            </a:solidFill>
            <a:prstDash val="dash"/>
            <a:tailEnd type="none"/>
          </a:ln>
          <a:effectLst/>
        </p:spPr>
      </p:cxn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4AD27D1D-907B-4E02-AEE6-40C6491E09E8}"/>
              </a:ext>
            </a:extLst>
          </p:cNvPr>
          <p:cNvSpPr txBox="1"/>
          <p:nvPr/>
        </p:nvSpPr>
        <p:spPr>
          <a:xfrm>
            <a:off x="3876070" y="2142767"/>
            <a:ext cx="455253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138">
              <a:spcAft>
                <a:spcPts val="500"/>
              </a:spcAft>
              <a:defRPr/>
            </a:pPr>
            <a:r>
              <a:rPr lang="nb-NO" sz="1600" b="1" kern="0" dirty="0">
                <a:solidFill>
                  <a:srgbClr val="281C2C"/>
                </a:solidFill>
                <a:latin typeface="Arial" panose="020B0604020202020204"/>
              </a:rPr>
              <a:t>2020</a:t>
            </a:r>
          </a:p>
        </p:txBody>
      </p: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82A53863-E4F2-462C-858B-8D3769094462}"/>
              </a:ext>
            </a:extLst>
          </p:cNvPr>
          <p:cNvCxnSpPr>
            <a:cxnSpLocks/>
          </p:cNvCxnSpPr>
          <p:nvPr/>
        </p:nvCxnSpPr>
        <p:spPr>
          <a:xfrm>
            <a:off x="4103682" y="2377358"/>
            <a:ext cx="42135" cy="2808000"/>
          </a:xfrm>
          <a:prstGeom prst="line">
            <a:avLst/>
          </a:prstGeom>
          <a:noFill/>
          <a:ln w="9525" cap="flat" cmpd="sng" algn="ctr">
            <a:solidFill>
              <a:srgbClr val="F2F2F2">
                <a:lumMod val="50000"/>
              </a:srgbClr>
            </a:solidFill>
            <a:prstDash val="dash"/>
            <a:tailEnd type="none"/>
          </a:ln>
          <a:effectLst/>
        </p:spPr>
      </p:cxn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351800CA-5159-4443-A77C-F26AA6A6C602}"/>
              </a:ext>
            </a:extLst>
          </p:cNvPr>
          <p:cNvSpPr txBox="1"/>
          <p:nvPr/>
        </p:nvSpPr>
        <p:spPr>
          <a:xfrm>
            <a:off x="8072816" y="2142769"/>
            <a:ext cx="455253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138">
              <a:spcAft>
                <a:spcPts val="500"/>
              </a:spcAft>
              <a:defRPr/>
            </a:pPr>
            <a:r>
              <a:rPr lang="nb-NO" sz="1600" b="1" kern="0" dirty="0">
                <a:solidFill>
                  <a:srgbClr val="281C2C"/>
                </a:solidFill>
                <a:latin typeface="Arial" panose="020B0604020202020204"/>
              </a:rPr>
              <a:t>2021</a:t>
            </a:r>
          </a:p>
        </p:txBody>
      </p:sp>
      <p:cxnSp>
        <p:nvCxnSpPr>
          <p:cNvPr id="46" name="Rett linje 45">
            <a:extLst>
              <a:ext uri="{FF2B5EF4-FFF2-40B4-BE49-F238E27FC236}">
                <a16:creationId xmlns:a16="http://schemas.microsoft.com/office/drawing/2014/main" id="{65ADF322-0180-438E-9C11-78F367F0EFCE}"/>
              </a:ext>
            </a:extLst>
          </p:cNvPr>
          <p:cNvCxnSpPr>
            <a:cxnSpLocks/>
          </p:cNvCxnSpPr>
          <p:nvPr/>
        </p:nvCxnSpPr>
        <p:spPr>
          <a:xfrm flipH="1">
            <a:off x="8300371" y="2409707"/>
            <a:ext cx="57" cy="2808000"/>
          </a:xfrm>
          <a:prstGeom prst="line">
            <a:avLst/>
          </a:prstGeom>
          <a:noFill/>
          <a:ln w="9525" cap="flat" cmpd="sng" algn="ctr">
            <a:solidFill>
              <a:srgbClr val="F2F2F2">
                <a:lumMod val="50000"/>
              </a:srgbClr>
            </a:solidFill>
            <a:prstDash val="dash"/>
            <a:tailEnd type="none"/>
          </a:ln>
          <a:effectLst/>
        </p:spPr>
      </p:cxn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4F9F4063-35D6-4314-B0E4-5FC2206EB8E3}"/>
              </a:ext>
            </a:extLst>
          </p:cNvPr>
          <p:cNvSpPr txBox="1"/>
          <p:nvPr/>
        </p:nvSpPr>
        <p:spPr>
          <a:xfrm>
            <a:off x="9748937" y="2142767"/>
            <a:ext cx="455253" cy="246221"/>
          </a:xfrm>
          <a:prstGeom prst="rect">
            <a:avLst/>
          </a:prstGeom>
          <a:noFill/>
          <a:ln w="57150"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defTabSz="914138">
              <a:spcAft>
                <a:spcPts val="500"/>
              </a:spcAft>
              <a:defRPr/>
            </a:pPr>
            <a:r>
              <a:rPr lang="nb-NO" sz="1600" b="1" kern="0" dirty="0">
                <a:solidFill>
                  <a:srgbClr val="281C2C"/>
                </a:solidFill>
                <a:latin typeface="Arial" panose="020B0604020202020204"/>
              </a:rPr>
              <a:t>2022</a:t>
            </a:r>
          </a:p>
        </p:txBody>
      </p: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0B36176F-89B4-4869-A7F1-77A1B7EF20CE}"/>
              </a:ext>
            </a:extLst>
          </p:cNvPr>
          <p:cNvCxnSpPr>
            <a:cxnSpLocks/>
          </p:cNvCxnSpPr>
          <p:nvPr/>
        </p:nvCxnSpPr>
        <p:spPr>
          <a:xfrm flipH="1">
            <a:off x="9976493" y="2388490"/>
            <a:ext cx="56" cy="28260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tailEnd type="none"/>
          </a:ln>
          <a:effectLst/>
        </p:spPr>
      </p:cxnSp>
      <p:sp>
        <p:nvSpPr>
          <p:cNvPr id="54" name="Femkant 34">
            <a:extLst>
              <a:ext uri="{FF2B5EF4-FFF2-40B4-BE49-F238E27FC236}">
                <a16:creationId xmlns:a16="http://schemas.microsoft.com/office/drawing/2014/main" id="{071EA2D3-9190-4240-B8A1-AC4BCD3BBE6E}"/>
              </a:ext>
            </a:extLst>
          </p:cNvPr>
          <p:cNvSpPr/>
          <p:nvPr/>
        </p:nvSpPr>
        <p:spPr>
          <a:xfrm>
            <a:off x="4899161" y="2763147"/>
            <a:ext cx="5113061" cy="1198956"/>
          </a:xfrm>
          <a:prstGeom prst="homePlat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79989" tIns="179989" rIns="179989" bIns="179989" rtlCol="0" anchor="ctr"/>
          <a:lstStyle/>
          <a:p>
            <a:pPr algn="r" defTabSz="914138">
              <a:defRPr/>
            </a:pPr>
            <a:r>
              <a:rPr lang="nb-NO" sz="1700" b="1" kern="0" dirty="0">
                <a:solidFill>
                  <a:prstClr val="white"/>
                </a:solidFill>
                <a:latin typeface="Calibri"/>
              </a:rPr>
              <a:t>Nasjonal innføring -  webløsning i kommuner</a:t>
            </a:r>
          </a:p>
        </p:txBody>
      </p:sp>
      <p:sp>
        <p:nvSpPr>
          <p:cNvPr id="57" name="Femkant 35">
            <a:extLst>
              <a:ext uri="{FF2B5EF4-FFF2-40B4-BE49-F238E27FC236}">
                <a16:creationId xmlns:a16="http://schemas.microsoft.com/office/drawing/2014/main" id="{0D38964D-FF1E-4338-98AA-DA8B828CE46A}"/>
              </a:ext>
            </a:extLst>
          </p:cNvPr>
          <p:cNvSpPr/>
          <p:nvPr/>
        </p:nvSpPr>
        <p:spPr>
          <a:xfrm>
            <a:off x="2282320" y="2773061"/>
            <a:ext cx="2821546" cy="1179131"/>
          </a:xfrm>
          <a:prstGeom prst="homePlat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lIns="179989" tIns="413973" rIns="179989" bIns="179989" rtlCol="0" anchor="ctr"/>
          <a:lstStyle/>
          <a:p>
            <a:pPr algn="ctr" defTabSz="914138">
              <a:lnSpc>
                <a:spcPts val="1200"/>
              </a:lnSpc>
              <a:defRPr/>
            </a:pPr>
            <a:r>
              <a:rPr lang="nb-NO" sz="1600" kern="0" dirty="0">
                <a:solidFill>
                  <a:prstClr val="white"/>
                </a:solidFill>
                <a:latin typeface="Calibri"/>
              </a:rPr>
              <a:t>Utvidet utprøving</a:t>
            </a:r>
          </a:p>
        </p:txBody>
      </p:sp>
      <p:sp>
        <p:nvSpPr>
          <p:cNvPr id="24" name="Femkant 34">
            <a:extLst>
              <a:ext uri="{FF2B5EF4-FFF2-40B4-BE49-F238E27FC236}">
                <a16:creationId xmlns:a16="http://schemas.microsoft.com/office/drawing/2014/main" id="{39B4F52B-B7D6-4343-A986-FF31F4EFA132}"/>
              </a:ext>
            </a:extLst>
          </p:cNvPr>
          <p:cNvSpPr/>
          <p:nvPr/>
        </p:nvSpPr>
        <p:spPr>
          <a:xfrm>
            <a:off x="10000036" y="2778444"/>
            <a:ext cx="1580456" cy="1198956"/>
          </a:xfrm>
          <a:prstGeom prst="homePlate">
            <a:avLst/>
          </a:prstGeom>
          <a:solidFill>
            <a:schemeClr val="accent2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79989" tIns="179989" rIns="179989" bIns="179989" rtlCol="0" anchor="ctr"/>
          <a:lstStyle/>
          <a:p>
            <a:pPr defTabSz="914138">
              <a:defRPr/>
            </a:pPr>
            <a:r>
              <a:rPr lang="nb-NO" sz="1600" kern="0" dirty="0">
                <a:solidFill>
                  <a:schemeClr val="tx1"/>
                </a:solidFill>
                <a:latin typeface="Calibri"/>
              </a:rPr>
              <a:t>Lovpålagt elektronisk melding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CA8685BF-26FD-4D7F-96C6-85B702A38844}"/>
              </a:ext>
            </a:extLst>
          </p:cNvPr>
          <p:cNvSpPr txBox="1">
            <a:spLocks/>
          </p:cNvSpPr>
          <p:nvPr/>
        </p:nvSpPr>
        <p:spPr>
          <a:xfrm>
            <a:off x="720836" y="351749"/>
            <a:ext cx="11707770" cy="8367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10">
              <a:defRPr/>
            </a:pPr>
            <a:endParaRPr lang="nb-NO" sz="2200" dirty="0">
              <a:latin typeface="Arial" panose="020B0604020202020204"/>
            </a:endParaRP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5BF0C772-7B55-4C78-938D-284E4DF3DDB6}"/>
              </a:ext>
            </a:extLst>
          </p:cNvPr>
          <p:cNvGrpSpPr/>
          <p:nvPr/>
        </p:nvGrpSpPr>
        <p:grpSpPr>
          <a:xfrm>
            <a:off x="3892140" y="4246497"/>
            <a:ext cx="2064710" cy="697547"/>
            <a:chOff x="4977752" y="9747199"/>
            <a:chExt cx="4129687" cy="1395183"/>
          </a:xfrm>
        </p:grpSpPr>
        <p:sp>
          <p:nvSpPr>
            <p:cNvPr id="30" name="Stjerne: 5 tagger 29">
              <a:extLst>
                <a:ext uri="{FF2B5EF4-FFF2-40B4-BE49-F238E27FC236}">
                  <a16:creationId xmlns:a16="http://schemas.microsoft.com/office/drawing/2014/main" id="{1F0C038B-7FE6-40FB-9FE6-AC59884E5137}"/>
                </a:ext>
              </a:extLst>
            </p:cNvPr>
            <p:cNvSpPr/>
            <p:nvPr/>
          </p:nvSpPr>
          <p:spPr>
            <a:xfrm flipH="1">
              <a:off x="6644666" y="9747199"/>
              <a:ext cx="698681" cy="633764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0">
                <a:defRPr/>
              </a:pPr>
              <a:endParaRPr lang="nb-NO" sz="45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9D84305E-0E05-4134-A901-5DC51BC09A22}"/>
                </a:ext>
              </a:extLst>
            </p:cNvPr>
            <p:cNvSpPr/>
            <p:nvPr/>
          </p:nvSpPr>
          <p:spPr>
            <a:xfrm>
              <a:off x="4977752" y="10370812"/>
              <a:ext cx="4129687" cy="7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0">
                <a:defRPr/>
              </a:pPr>
              <a:r>
                <a:rPr lang="nb-NO" sz="1200" dirty="0">
                  <a:solidFill>
                    <a:schemeClr val="tx1"/>
                  </a:solidFill>
                  <a:latin typeface="Arial" panose="020B0604020202020204"/>
                </a:rPr>
                <a:t>Oppstart nasjonal innføring april 2020</a:t>
              </a:r>
            </a:p>
          </p:txBody>
        </p:sp>
      </p:grp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BAD0CF-7344-4168-BDA6-46B58113EA1C}"/>
              </a:ext>
            </a:extLst>
          </p:cNvPr>
          <p:cNvSpPr txBox="1"/>
          <p:nvPr/>
        </p:nvSpPr>
        <p:spPr>
          <a:xfrm>
            <a:off x="529750" y="2142768"/>
            <a:ext cx="455253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4138">
              <a:spcAft>
                <a:spcPts val="500"/>
              </a:spcAft>
              <a:defRPr/>
            </a:pPr>
            <a:r>
              <a:rPr lang="nb-NO" sz="1600" b="1" kern="0" dirty="0">
                <a:solidFill>
                  <a:srgbClr val="281C2C"/>
                </a:solidFill>
                <a:latin typeface="Arial" panose="020B0604020202020204"/>
              </a:rPr>
              <a:t>2018</a:t>
            </a:r>
          </a:p>
        </p:txBody>
      </p: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9E897D0E-4858-473E-BFC4-1092008DD479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757306" y="2388989"/>
            <a:ext cx="71" cy="2808000"/>
          </a:xfrm>
          <a:prstGeom prst="line">
            <a:avLst/>
          </a:prstGeom>
          <a:solidFill>
            <a:srgbClr val="00B0F0"/>
          </a:solidFill>
          <a:ln w="9525" cap="flat" cmpd="sng" algn="ctr">
            <a:solidFill>
              <a:srgbClr val="F2F2F2">
                <a:lumMod val="50000"/>
              </a:srgbClr>
            </a:solidFill>
            <a:prstDash val="dash"/>
            <a:tailEnd type="none"/>
          </a:ln>
          <a:effectLst/>
        </p:spPr>
      </p:cxnSp>
      <p:pic>
        <p:nvPicPr>
          <p:cNvPr id="55" name="Grafikk 54" descr="Lærer">
            <a:extLst>
              <a:ext uri="{FF2B5EF4-FFF2-40B4-BE49-F238E27FC236}">
                <a16:creationId xmlns:a16="http://schemas.microsoft.com/office/drawing/2014/main" id="{CC3958E9-6B6F-4617-918E-518F6A7D9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275" y="2915696"/>
            <a:ext cx="457170" cy="457170"/>
          </a:xfrm>
          <a:prstGeom prst="rect">
            <a:avLst/>
          </a:prstGeom>
        </p:spPr>
      </p:pic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70DFC916-2CA7-4D7C-8CE9-38CD7F644102}"/>
              </a:ext>
            </a:extLst>
          </p:cNvPr>
          <p:cNvCxnSpPr>
            <a:cxnSpLocks/>
          </p:cNvCxnSpPr>
          <p:nvPr/>
        </p:nvCxnSpPr>
        <p:spPr>
          <a:xfrm>
            <a:off x="770371" y="5087611"/>
            <a:ext cx="10817296" cy="0"/>
          </a:xfrm>
          <a:prstGeom prst="line">
            <a:avLst/>
          </a:prstGeom>
          <a:noFill/>
          <a:ln w="9525" cap="flat" cmpd="sng" algn="ctr">
            <a:solidFill>
              <a:srgbClr val="00338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17156F0E-9114-428C-8CE5-A059255F6B9A}"/>
              </a:ext>
            </a:extLst>
          </p:cNvPr>
          <p:cNvSpPr txBox="1"/>
          <p:nvPr/>
        </p:nvSpPr>
        <p:spPr>
          <a:xfrm>
            <a:off x="9387959" y="4581128"/>
            <a:ext cx="1205796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914138">
              <a:spcAft>
                <a:spcPts val="500"/>
              </a:spcAft>
              <a:defRPr/>
            </a:pPr>
            <a:r>
              <a:rPr lang="nb-NO" sz="1200" dirty="0">
                <a:latin typeface="Arial" panose="020B0604020202020204"/>
              </a:rPr>
              <a:t>Prosjektslutt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70EE42B-5038-4F45-8280-62EE3DF2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10">
              <a:defRPr/>
            </a:pPr>
            <a:r>
              <a:rPr lang="nb-NO" dirty="0">
                <a:latin typeface="Arial" panose="020B0604020202020204"/>
              </a:rPr>
              <a:t>O</a:t>
            </a:r>
            <a:r>
              <a:rPr lang="nb-NO" sz="3200" dirty="0">
                <a:latin typeface="Arial" panose="020B0604020202020204"/>
              </a:rPr>
              <a:t>verordnet plan for utprøving og innføring i kommunene</a:t>
            </a:r>
            <a:br>
              <a:rPr lang="nb-NO" sz="3200" dirty="0">
                <a:latin typeface="Arial" panose="020B0604020202020204"/>
              </a:rPr>
            </a:b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D8F1C3-6700-41AE-9F2B-BFE4B878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27024"/>
            <a:ext cx="10905092" cy="360000"/>
          </a:xfrm>
        </p:spPr>
        <p:txBody>
          <a:bodyPr/>
          <a:lstStyle/>
          <a:p>
            <a:r>
              <a:rPr lang="nb-NO" dirty="0"/>
              <a:t>Om løsningen og arbeidsprosessene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276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1B66B1C-8DBC-4E38-AD54-595A35313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5976168" cy="4608512"/>
          </a:xfrm>
        </p:spPr>
        <p:txBody>
          <a:bodyPr/>
          <a:lstStyle/>
          <a:p>
            <a:pPr marL="0" indent="0">
              <a:buNone/>
            </a:pPr>
            <a:r>
              <a:rPr lang="nb-NO" sz="2000" b="1">
                <a:hlinkClick r:id="rId2"/>
              </a:rPr>
              <a:t>Lenke til løsning: https://dodsmelding.nhn.no</a:t>
            </a:r>
            <a:endParaRPr lang="nb-NO" sz="2000" dirty="0"/>
          </a:p>
          <a:p>
            <a:pPr marL="0" indent="0">
              <a:buNone/>
            </a:pPr>
            <a:endParaRPr lang="nb-NO" sz="2400" dirty="0"/>
          </a:p>
          <a:p>
            <a:pPr>
              <a:spcBef>
                <a:spcPts val="1200"/>
              </a:spcBef>
            </a:pPr>
            <a:r>
              <a:rPr lang="nb-NO" sz="2000" dirty="0"/>
              <a:t>Enkel </a:t>
            </a:r>
            <a:r>
              <a:rPr lang="nb-NO" sz="2000" dirty="0">
                <a:hlinkClick r:id="rId3"/>
              </a:rPr>
              <a:t>teknisk tilrettelegging</a:t>
            </a:r>
            <a:r>
              <a:rPr lang="nb-NO" sz="2000" dirty="0"/>
              <a:t> v/lokal IT i forkant</a:t>
            </a:r>
          </a:p>
          <a:p>
            <a:pPr>
              <a:spcBef>
                <a:spcPts val="1200"/>
              </a:spcBef>
            </a:pPr>
            <a:r>
              <a:rPr lang="nb-NO" sz="2000" dirty="0"/>
              <a:t>Pålogging via ID-porten (bruker </a:t>
            </a:r>
            <a:r>
              <a:rPr lang="nb-NO" sz="2000" dirty="0" err="1"/>
              <a:t>HelseID</a:t>
            </a:r>
            <a:r>
              <a:rPr lang="nb-NO" sz="2000" dirty="0"/>
              <a:t>)</a:t>
            </a:r>
          </a:p>
          <a:p>
            <a:pPr>
              <a:spcBef>
                <a:spcPts val="1200"/>
              </a:spcBef>
            </a:pPr>
            <a:r>
              <a:rPr lang="nb-NO" sz="2000" dirty="0"/>
              <a:t>Gode erfaringer med at løsningen gjøres tilgjengelig som ikon på skrivebord eller på verktøylinje i EPJ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pPr defTabSz="898031"/>
            <a:r>
              <a:rPr lang="nb-NO" dirty="0"/>
              <a:t>Hvordan finner lege løsningen?</a:t>
            </a:r>
          </a:p>
        </p:txBody>
      </p:sp>
      <p:sp>
        <p:nvSpPr>
          <p:cNvPr id="10" name="Plassholder for innhold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Om løsningen og arbeidsprosessene</a:t>
            </a:r>
            <a:endParaRPr lang="nb-NO" sz="1200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7EB161AC-E05D-4703-AE67-59975D4D0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53" y="2059894"/>
            <a:ext cx="4316611" cy="30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935F04-4ABF-493A-95E5-C3805A33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endringer i rutiner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0D8017A-8032-44C4-8920-A97800E043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Elektronisk melding om dødsfall og dødsårsak</a:t>
            </a:r>
          </a:p>
        </p:txBody>
      </p:sp>
    </p:spTree>
    <p:extLst>
      <p:ext uri="{BB962C8B-B14F-4D97-AF65-F5344CB8AC3E}">
        <p14:creationId xmlns:p14="http://schemas.microsoft.com/office/powerpoint/2010/main" val="9682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5996E0E-ADCE-48FB-A710-F627530A1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nb-NO" sz="2000" b="1" dirty="0"/>
              <a:t>Informasjon om dødsfall kan hentes fra Folkeregisteret</a:t>
            </a:r>
            <a:endParaRPr lang="nb-NO" sz="2000" dirty="0"/>
          </a:p>
          <a:p>
            <a:pPr lvl="0">
              <a:spcBef>
                <a:spcPts val="1200"/>
              </a:spcBef>
            </a:pPr>
            <a:r>
              <a:rPr lang="nb-NO" sz="2000" b="1" dirty="0"/>
              <a:t>Tingretten</a:t>
            </a:r>
            <a:r>
              <a:rPr lang="nb-NO" sz="2000" dirty="0"/>
              <a:t> mottar ikke meldingen på papir når elektronisk løsning brukes. De kan slå opp i Folkeregisteret for å få bekreftet dødsfallet. Se </a:t>
            </a:r>
            <a:r>
              <a:rPr lang="nb-NO" sz="2000" u="sng" dirty="0">
                <a:hlinkClick r:id="rId2"/>
              </a:rPr>
              <a:t>mer informasjon på Norges Domstolers sider</a:t>
            </a:r>
            <a:r>
              <a:rPr lang="nb-NO" sz="2000" dirty="0"/>
              <a:t> </a:t>
            </a:r>
          </a:p>
          <a:p>
            <a:pPr lvl="0">
              <a:spcBef>
                <a:spcPts val="1200"/>
              </a:spcBef>
            </a:pPr>
            <a:r>
              <a:rPr lang="nb-NO" sz="2000" b="1" dirty="0"/>
              <a:t>Gravferdsbyråene</a:t>
            </a:r>
            <a:r>
              <a:rPr lang="nb-NO" sz="2000" dirty="0"/>
              <a:t> får ikke lenger kopi av legeerklæringen, men kan slå opp i Folkeregisteret for å få bekreftet dødsfallet.</a:t>
            </a:r>
          </a:p>
          <a:p>
            <a:pPr lvl="0">
              <a:spcBef>
                <a:spcPts val="1200"/>
              </a:spcBef>
            </a:pPr>
            <a:r>
              <a:rPr lang="nb-NO" sz="2000" dirty="0"/>
              <a:t>Der legeerklæringen på papir har vært brukt i andre arbeidsprosesser, som for eksempel </a:t>
            </a:r>
            <a:r>
              <a:rPr lang="nb-NO" sz="2000" b="1" dirty="0"/>
              <a:t>administrativ oppdatering</a:t>
            </a:r>
            <a:r>
              <a:rPr lang="nb-NO" sz="2000" dirty="0"/>
              <a:t> av personstatus i EPJ-systemet, </a:t>
            </a:r>
            <a:r>
              <a:rPr lang="nb-NO" sz="2000" b="1" dirty="0"/>
              <a:t>avslutte vederlagsberegning</a:t>
            </a:r>
            <a:r>
              <a:rPr lang="nb-NO" sz="2000" dirty="0"/>
              <a:t> eller andre tjenester, må dette løses på nye måter som for eksempel internmelding via EPJ. Se mer informasjon om innføring på </a:t>
            </a:r>
            <a:r>
              <a:rPr lang="nb-NO" sz="2000" u="sng" dirty="0">
                <a:hlinkClick r:id="rId3"/>
              </a:rPr>
              <a:t>Norsk Helsenett sine sider</a:t>
            </a:r>
            <a:endParaRPr lang="nb-NO" sz="20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D50A5CB-ABEE-4E76-94C9-29AA190C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rutiner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C33399B-3281-44F6-91EC-1C7F661A0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 endringer i rutiner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15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9DD86E-5F4B-46B4-9BA8-B2E2712A96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8240392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1800" dirty="0"/>
              <a:t>Melding om dødsfall/unaturlig død er hjemlet i helsepersonelloven § 36</a:t>
            </a:r>
          </a:p>
          <a:p>
            <a:pPr>
              <a:spcBef>
                <a:spcPts val="1800"/>
              </a:spcBef>
            </a:pPr>
            <a:r>
              <a:rPr lang="nb-NO" sz="1800" dirty="0"/>
              <a:t>Elektronisk innsending berører ikke legens journalføringsplikt, legeerklæringen er juridisk ikke del av pasientjournalen</a:t>
            </a:r>
          </a:p>
          <a:p>
            <a:pPr>
              <a:spcBef>
                <a:spcPts val="1800"/>
              </a:spcBef>
            </a:pPr>
            <a:r>
              <a:rPr lang="nb-NO" sz="1800" dirty="0"/>
              <a:t>Elektronisk innsending berører ikke legens plikt til å varsle politiet ved mistanke om unaturlig dødsfall</a:t>
            </a:r>
          </a:p>
          <a:p>
            <a:pPr>
              <a:spcBef>
                <a:spcPts val="1800"/>
              </a:spcBef>
            </a:pPr>
            <a:r>
              <a:rPr lang="nb-NO" sz="1800" dirty="0"/>
              <a:t>FHI – veiledning til leger: </a:t>
            </a:r>
            <a:r>
              <a:rPr lang="nb-NO" sz="1800" dirty="0">
                <a:hlinkClick r:id="rId3"/>
              </a:rPr>
              <a:t>https://fhi.no/hn/helseregistre-og-registre/dodsarsaksregisteret/slik-skal-elektronisk-dodsmelding-fylles-ut/</a:t>
            </a:r>
            <a:endParaRPr lang="nb-NO" sz="1800" dirty="0"/>
          </a:p>
          <a:p>
            <a:pPr>
              <a:spcBef>
                <a:spcPts val="1800"/>
              </a:spcBef>
            </a:pPr>
            <a:r>
              <a:rPr lang="nb-NO" sz="1800" dirty="0"/>
              <a:t>Ved feilmeldt dødsfall: Logg deg inn i løsningen, søk opp personen som er feilmeldt og annuller dødsfallet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1CF48-CDE1-42D6-84B2-67060A7A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Viktig informasjon til leger som bruker løsningen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B24A-2F74-4282-B4CF-5DA313BB4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Om endringer i rutiner</a:t>
            </a:r>
            <a:endParaRPr lang="nb-NO" sz="11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B45F9AB-6595-428D-88F4-F571CDD73C8C}"/>
              </a:ext>
            </a:extLst>
          </p:cNvPr>
          <p:cNvSpPr/>
          <p:nvPr/>
        </p:nvSpPr>
        <p:spPr>
          <a:xfrm>
            <a:off x="9686510" y="3644"/>
            <a:ext cx="2505490" cy="6856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5"/>
            <a:endParaRPr lang="nb-NO" sz="3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410839-506F-48BE-848F-903745D06C8D}"/>
              </a:ext>
            </a:extLst>
          </p:cNvPr>
          <p:cNvSpPr txBox="1">
            <a:spLocks/>
          </p:cNvSpPr>
          <p:nvPr/>
        </p:nvSpPr>
        <p:spPr>
          <a:xfrm>
            <a:off x="721536" y="4269097"/>
            <a:ext cx="8114360" cy="12910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539973" indent="-539973" algn="l" defTabSz="182861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1951" indent="-539973" algn="l" defTabSz="182861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3930" indent="-539973" algn="l" defTabSz="182861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5908" indent="-539973" algn="l" defTabSz="182861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7887" indent="-539973" algn="l" defTabSz="182861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961" indent="-269961" defTabSz="914220">
              <a:buClr>
                <a:srgbClr val="0169E8"/>
              </a:buClr>
            </a:pPr>
            <a:endParaRPr lang="nb-NO" sz="1400" dirty="0">
              <a:latin typeface="Arial" panose="020B0604020202020204"/>
            </a:endParaRP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208C2CA9-F86A-4995-B882-F380438EE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10" y="1359796"/>
            <a:ext cx="2505490" cy="47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365BEE-062D-4B63-99F4-1D457588E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2564904"/>
            <a:ext cx="11229845" cy="395972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2000" dirty="0"/>
              <a:t>Fra 1.1.2022 </a:t>
            </a:r>
            <a:r>
              <a:rPr lang="nb-NO" sz="2000" b="1" dirty="0">
                <a:highlight>
                  <a:srgbClr val="FFFFFF"/>
                </a:highlight>
              </a:rPr>
              <a:t>skal</a:t>
            </a:r>
            <a:r>
              <a:rPr lang="nb-NO" sz="2000" dirty="0"/>
              <a:t> melding om dødsfall og dødsårsak sendes elektronisk på meldingsformat fastsatt av Folkehelseinstituttet</a:t>
            </a:r>
          </a:p>
          <a:p>
            <a:pPr>
              <a:spcBef>
                <a:spcPts val="1800"/>
              </a:spcBef>
            </a:pPr>
            <a:r>
              <a:rPr lang="nb-NO" sz="2000" dirty="0"/>
              <a:t>Kommuneoverlegen har ikke lenger kontrollfunksjon for melding om dødsfall og dødsårsak.    Dette ansvaret er overført FHI. </a:t>
            </a:r>
          </a:p>
          <a:p>
            <a:pPr>
              <a:spcBef>
                <a:spcPts val="1800"/>
              </a:spcBef>
            </a:pPr>
            <a:r>
              <a:rPr lang="nb-NO" sz="2000" dirty="0"/>
              <a:t>Innsyn til pårørende – gis i førsterekke av utstedende lege, </a:t>
            </a:r>
            <a:r>
              <a:rPr lang="nb-NO" sz="2000" dirty="0" err="1"/>
              <a:t>evt</a:t>
            </a:r>
            <a:r>
              <a:rPr lang="nb-NO" sz="2000" dirty="0"/>
              <a:t> FHI</a:t>
            </a:r>
          </a:p>
          <a:p>
            <a:pPr>
              <a:spcBef>
                <a:spcPts val="1800"/>
              </a:spcBef>
            </a:pPr>
            <a:r>
              <a:rPr lang="nb-NO" sz="2000" dirty="0"/>
              <a:t>Lovendringer ble vedtatt i juni 2019, endring i kommuneoverlegens rolle trådte i kraft 1.10.19. 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Dødsårsakforskriften påvirker kommuneoverlegens rolle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Om endringer i rutiner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4649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4207D5D-846A-4A85-9A32-A58962CD13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6192192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sz="2000" dirty="0"/>
              <a:t>Får tilsendt statistikk-rapporter fra FHI på forespørsel, også indirekte identifiserbare opplysninger</a:t>
            </a:r>
          </a:p>
          <a:p>
            <a:pPr>
              <a:spcBef>
                <a:spcPts val="1800"/>
              </a:spcBef>
            </a:pPr>
            <a:r>
              <a:rPr lang="nb-NO" sz="2000" dirty="0"/>
              <a:t>Kan få innsyn i enkeltmeldinger fra FHI på forespørsel</a:t>
            </a:r>
          </a:p>
          <a:p>
            <a:pPr>
              <a:spcBef>
                <a:spcPts val="1800"/>
              </a:spcBef>
            </a:pPr>
            <a:r>
              <a:rPr lang="nb-NO" sz="2000" dirty="0"/>
              <a:t>Ingen elektronisk rapport- og innsynsløsning foreløpig blant annet fordi Norge mangler et kommuneoverlege-register</a:t>
            </a:r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19EE2D-8D03-4B8B-889D-56D7D410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 til kommuneoverlegen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749663-B9EB-4024-A46C-706BD32E0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Om endringer i rutiner</a:t>
            </a:r>
            <a:endParaRPr lang="nb-NO" sz="1200" dirty="0"/>
          </a:p>
        </p:txBody>
      </p:sp>
      <p:pic>
        <p:nvPicPr>
          <p:cNvPr id="5" name="Bilde 4" descr="cid:image001.png@01D58025.C8306DE0">
            <a:extLst>
              <a:ext uri="{FF2B5EF4-FFF2-40B4-BE49-F238E27FC236}">
                <a16:creationId xmlns:a16="http://schemas.microsoft.com/office/drawing/2014/main" id="{911933A9-3FA5-40A1-AF70-A574E67CF433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48" y="1669427"/>
            <a:ext cx="4434495" cy="3897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752DE12-1FA9-4F8E-B12D-711D54A59F5E}"/>
              </a:ext>
            </a:extLst>
          </p:cNvPr>
          <p:cNvSpPr/>
          <p:nvPr/>
        </p:nvSpPr>
        <p:spPr>
          <a:xfrm>
            <a:off x="8112511" y="1669427"/>
            <a:ext cx="552858" cy="24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700"/>
          </a:p>
        </p:txBody>
      </p:sp>
    </p:spTree>
    <p:extLst>
      <p:ext uri="{BB962C8B-B14F-4D97-AF65-F5344CB8AC3E}">
        <p14:creationId xmlns:p14="http://schemas.microsoft.com/office/powerpoint/2010/main" val="3630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9CDC3-A99B-4D11-B5F5-6B31A29A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finner du mer informasjon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307F1E-2E74-4BB9-8D0A-7E3FFEFBA5E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Elektronisk melding om dødsfall og dødsårsak</a:t>
            </a:r>
          </a:p>
        </p:txBody>
      </p:sp>
    </p:spTree>
    <p:extLst>
      <p:ext uri="{BB962C8B-B14F-4D97-AF65-F5344CB8AC3E}">
        <p14:creationId xmlns:p14="http://schemas.microsoft.com/office/powerpoint/2010/main" val="6960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7707B59-A903-40E5-8EEB-6F1C898C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 i presentasjonen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9D84528-85AD-474B-B7EF-5DE3066222DE}"/>
              </a:ext>
            </a:extLst>
          </p:cNvPr>
          <p:cNvSpPr/>
          <p:nvPr/>
        </p:nvSpPr>
        <p:spPr>
          <a:xfrm>
            <a:off x="626345" y="2132856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616EA11-C464-4DF2-A331-196DB4B9EFB5}"/>
              </a:ext>
            </a:extLst>
          </p:cNvPr>
          <p:cNvSpPr/>
          <p:nvPr/>
        </p:nvSpPr>
        <p:spPr>
          <a:xfrm>
            <a:off x="626345" y="2832323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1884538-B54F-4C44-BECF-B0B37793A2D7}"/>
              </a:ext>
            </a:extLst>
          </p:cNvPr>
          <p:cNvSpPr/>
          <p:nvPr/>
        </p:nvSpPr>
        <p:spPr>
          <a:xfrm>
            <a:off x="1130401" y="2132856"/>
            <a:ext cx="9361040" cy="50405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Bakgrunn – hvorfor innføres elektronisk melding om dødsfall og dødsårsak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7E67AE5-A6D0-4A2C-BAB2-254C803117EE}"/>
              </a:ext>
            </a:extLst>
          </p:cNvPr>
          <p:cNvSpPr/>
          <p:nvPr/>
        </p:nvSpPr>
        <p:spPr>
          <a:xfrm>
            <a:off x="1130401" y="2833278"/>
            <a:ext cx="9361040" cy="50405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løsningen og arbeidsprosessene som påvirkes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161BF5D-FFF6-4BDE-A0C9-A75AD26CC619}"/>
              </a:ext>
            </a:extLst>
          </p:cNvPr>
          <p:cNvSpPr/>
          <p:nvPr/>
        </p:nvSpPr>
        <p:spPr>
          <a:xfrm>
            <a:off x="626345" y="3531790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>
                <a:solidFill>
                  <a:srgbClr val="FFFFFF"/>
                </a:solidFill>
                <a:latin typeface="Arial"/>
              </a:rPr>
              <a:t>3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4F955F0-62F4-4D01-8763-06E6393A7732}"/>
              </a:ext>
            </a:extLst>
          </p:cNvPr>
          <p:cNvSpPr/>
          <p:nvPr/>
        </p:nvSpPr>
        <p:spPr>
          <a:xfrm>
            <a:off x="626345" y="4229347"/>
            <a:ext cx="5040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>
                <a:solidFill>
                  <a:srgbClr val="FFFFFF"/>
                </a:solidFill>
                <a:latin typeface="Arial"/>
              </a:rPr>
              <a:t>4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35F5063-54FE-4214-9C2A-8FF0C705E507}"/>
              </a:ext>
            </a:extLst>
          </p:cNvPr>
          <p:cNvSpPr/>
          <p:nvPr/>
        </p:nvSpPr>
        <p:spPr>
          <a:xfrm>
            <a:off x="1130401" y="3531790"/>
            <a:ext cx="9361040" cy="50405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Endringer i rutiner, informasjon om meldeplikt, journalføring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42EC92E-1802-498D-9F01-FCB5A39C10FB}"/>
              </a:ext>
            </a:extLst>
          </p:cNvPr>
          <p:cNvSpPr/>
          <p:nvPr/>
        </p:nvSpPr>
        <p:spPr>
          <a:xfrm>
            <a:off x="1130401" y="4230302"/>
            <a:ext cx="9361040" cy="50405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Henvisning til ytterligere informasjon </a:t>
            </a:r>
          </a:p>
        </p:txBody>
      </p:sp>
    </p:spTree>
    <p:extLst>
      <p:ext uri="{BB962C8B-B14F-4D97-AF65-F5344CB8AC3E}">
        <p14:creationId xmlns:p14="http://schemas.microsoft.com/office/powerpoint/2010/main" val="9845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587AAA9-18DB-4ECE-B3E2-FB8748AD4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6336208" cy="4608512"/>
          </a:xfrm>
        </p:spPr>
        <p:txBody>
          <a:bodyPr/>
          <a:lstStyle/>
          <a:p>
            <a:r>
              <a:rPr lang="nb-NO" dirty="0"/>
              <a:t>Folkehelseinstituttet har tilgjengeliggjort informasjon om </a:t>
            </a:r>
            <a:r>
              <a:rPr lang="nb-NO" u="sng" dirty="0">
                <a:hlinkClick r:id="rId2"/>
              </a:rPr>
              <a:t>utfylling av legeerklæringen på sine nettsider.</a:t>
            </a:r>
            <a:r>
              <a:rPr lang="nb-NO" dirty="0"/>
              <a:t> </a:t>
            </a:r>
            <a:br>
              <a:rPr lang="nb-NO" dirty="0"/>
            </a:br>
            <a:endParaRPr lang="nb-NO" b="1" dirty="0"/>
          </a:p>
          <a:p>
            <a:r>
              <a:rPr lang="nb-NO" dirty="0"/>
              <a:t>Helsedirektoratet og Folkehelseinstituttet har publisert en nasjonal veileder som støtte til å utarbeide lokale rutiner. Les </a:t>
            </a:r>
            <a:r>
              <a:rPr lang="nb-NO" u="sng" dirty="0">
                <a:hlinkClick r:id="rId3"/>
              </a:rPr>
              <a:t>veilederen her på Norsk helsenett sine sider.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865D455-1830-4362-9756-0C2A9094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A05E6A8-FF33-4FDB-80D5-C8A6C6C37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finner du mer informasjon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CA2DBC71-84E0-4E3E-918D-1215754E6B21}"/>
              </a:ext>
            </a:extLst>
          </p:cNvPr>
          <p:cNvGrpSpPr/>
          <p:nvPr/>
        </p:nvGrpSpPr>
        <p:grpSpPr>
          <a:xfrm>
            <a:off x="8472264" y="1511140"/>
            <a:ext cx="2520280" cy="4368790"/>
            <a:chOff x="8472264" y="1511140"/>
            <a:chExt cx="2520280" cy="4368790"/>
          </a:xfrm>
        </p:grpSpPr>
        <p:sp>
          <p:nvSpPr>
            <p:cNvPr id="6" name="Tankeboble: sky 5">
              <a:extLst>
                <a:ext uri="{FF2B5EF4-FFF2-40B4-BE49-F238E27FC236}">
                  <a16:creationId xmlns:a16="http://schemas.microsoft.com/office/drawing/2014/main" id="{ED5AB4E8-42FB-4613-940C-F0B35BA367A9}"/>
                </a:ext>
              </a:extLst>
            </p:cNvPr>
            <p:cNvSpPr/>
            <p:nvPr/>
          </p:nvSpPr>
          <p:spPr>
            <a:xfrm>
              <a:off x="9624392" y="1511140"/>
              <a:ext cx="1368152" cy="1035230"/>
            </a:xfrm>
            <a:prstGeom prst="cloudCallou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nb-NO" sz="4000" dirty="0"/>
            </a:p>
          </p:txBody>
        </p:sp>
        <p:pic>
          <p:nvPicPr>
            <p:cNvPr id="5" name="Bilde 4" descr="Et bilde som inneholder tekst, skilt, vektorgrafikk, utklipp&#10;&#10;Automatisk generert beskrivelse">
              <a:extLst>
                <a:ext uri="{FF2B5EF4-FFF2-40B4-BE49-F238E27FC236}">
                  <a16:creationId xmlns:a16="http://schemas.microsoft.com/office/drawing/2014/main" id="{9493B64D-F6B4-446B-8667-B0D50E25F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264" y="2204864"/>
              <a:ext cx="1955066" cy="3675066"/>
            </a:xfrm>
            <a:prstGeom prst="rect">
              <a:avLst/>
            </a:prstGeom>
          </p:spPr>
        </p:pic>
        <p:pic>
          <p:nvPicPr>
            <p:cNvPr id="4" name="Grafikk 3" descr="Spørsmålstegn med heldekkende fyll">
              <a:extLst>
                <a:ext uri="{FF2B5EF4-FFF2-40B4-BE49-F238E27FC236}">
                  <a16:creationId xmlns:a16="http://schemas.microsoft.com/office/drawing/2014/main" id="{D0E3DB15-A663-4F96-86C6-435B20F8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76282" y="1696569"/>
              <a:ext cx="664371" cy="664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9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EF4928-218E-479C-9103-D9F67A1972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nb-NO" dirty="0"/>
              <a:t>Tekniske spørsmål skal alltid rettes til lokal IT. Hvis lokal IT har tekniske spørsmål etter å ha lest teknisk dokumentasjon rettes de til NHN på telefon 24 20 00 00 eller </a:t>
            </a:r>
            <a:r>
              <a:rPr lang="nb-NO" u="sng" dirty="0">
                <a:hlinkClick r:id="rId2"/>
              </a:rPr>
              <a:t>kundesenter@nhn.no</a:t>
            </a:r>
            <a:r>
              <a:rPr lang="nb-NO" dirty="0"/>
              <a:t>  </a:t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Helsefaglige spørsmål fra leger eller kommuneoverleger rettes til FHI: </a:t>
            </a:r>
            <a:r>
              <a:rPr lang="nb-NO" u="sng" dirty="0">
                <a:hlinkClick r:id="rId3"/>
              </a:rPr>
              <a:t>edar@fhi.no</a:t>
            </a:r>
            <a:br>
              <a:rPr lang="nb-NO" u="sng" dirty="0"/>
            </a:br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2B1E61E-69ED-4DF5-9510-E6C2CADE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F762314-6C10-4790-A218-80EF566D6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Her finner du mer informasjon</a:t>
            </a:r>
          </a:p>
        </p:txBody>
      </p:sp>
    </p:spTree>
    <p:extLst>
      <p:ext uri="{BB962C8B-B14F-4D97-AF65-F5344CB8AC3E}">
        <p14:creationId xmlns:p14="http://schemas.microsoft.com/office/powerpoint/2010/main" val="23015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D2E624-C88B-4CAA-A7EA-535F26B2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5623924-FEA2-4E24-9905-0F05D5D2FE8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Elektronisk melding om dødsfall og dødsårsak</a:t>
            </a:r>
          </a:p>
        </p:txBody>
      </p:sp>
    </p:spTree>
    <p:extLst>
      <p:ext uri="{BB962C8B-B14F-4D97-AF65-F5344CB8AC3E}">
        <p14:creationId xmlns:p14="http://schemas.microsoft.com/office/powerpoint/2010/main" val="21471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6236FB-8B09-4A05-8451-F9E1E752C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sz="1800" dirty="0"/>
              <a:t>Skatteetaten lanserte i 2019 et modernisert Folkeregisteret, en bærebjelke i velferdssamfunnet. Store deler av offentlig og privat sektor baserer seg på at Folkeregisteret er dagsaktuelt og korrekt.</a:t>
            </a:r>
            <a:br>
              <a:rPr lang="nb-NO" sz="1800" dirty="0"/>
            </a:br>
            <a:endParaRPr lang="nb-NO" sz="1800" dirty="0"/>
          </a:p>
          <a:p>
            <a:r>
              <a:rPr lang="nb-NO" sz="1800" dirty="0"/>
              <a:t>Et oppdatert og dagsaktuelt Dødsårsaksregister (DÅR) kan brukes i løpende helseovervåkning og beredskap. </a:t>
            </a:r>
            <a:br>
              <a:rPr lang="nb-NO" sz="1800" dirty="0"/>
            </a:br>
            <a:endParaRPr lang="nb-NO" sz="1800" dirty="0"/>
          </a:p>
          <a:p>
            <a:r>
              <a:rPr lang="nb-NO" sz="1800" dirty="0"/>
              <a:t>Elektronisk innmelding av dødsfall og dødsårsaker er en nødvendig forutsetning for et raskt oppdatert Folkeregister og Dødsårsaksregister.</a:t>
            </a:r>
            <a:br>
              <a:rPr lang="nb-NO" sz="1800" dirty="0"/>
            </a:b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851EA2F-3960-4556-A8BE-4808F515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Bakgrunnsinformasjon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72B570-09F2-4580-A941-08E8F5986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Bakgrunn</a:t>
            </a:r>
          </a:p>
        </p:txBody>
      </p:sp>
    </p:spTree>
    <p:extLst>
      <p:ext uri="{BB962C8B-B14F-4D97-AF65-F5344CB8AC3E}">
        <p14:creationId xmlns:p14="http://schemas.microsoft.com/office/powerpoint/2010/main" val="35721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Oppdraget for helsetjenesten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F1FC62-5049-41B0-BF8C-4FF9048A4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6F80D5-7954-4064-B7B4-71FB8F537ABF}"/>
              </a:ext>
            </a:extLst>
          </p:cNvPr>
          <p:cNvSpPr/>
          <p:nvPr/>
        </p:nvSpPr>
        <p:spPr>
          <a:xfrm>
            <a:off x="767849" y="2742255"/>
            <a:ext cx="3093163" cy="42075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74643" tIns="37321" rIns="74643" bIns="37321" rtlCol="0" anchor="ctr"/>
          <a:lstStyle/>
          <a:p>
            <a:pPr algn="ctr" defTabSz="895727">
              <a:defRPr/>
            </a:pPr>
            <a:r>
              <a:rPr lang="nb-NO" sz="1600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Persontjenesten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96EFE4F-74FE-443C-8228-36B846E899B3}"/>
              </a:ext>
            </a:extLst>
          </p:cNvPr>
          <p:cNvSpPr/>
          <p:nvPr/>
        </p:nvSpPr>
        <p:spPr>
          <a:xfrm>
            <a:off x="8206510" y="2747041"/>
            <a:ext cx="3099489" cy="42075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74643" tIns="37321" rIns="74643" bIns="37321" rtlCol="0" anchor="ctr"/>
          <a:lstStyle/>
          <a:p>
            <a:pPr algn="ctr" defTabSz="895727">
              <a:defRPr/>
            </a:pPr>
            <a:r>
              <a:rPr lang="nb-NO" sz="1600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Melding om fødsel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F0B0E3-1AEC-40CF-B5CB-58C6BCFF52CF}"/>
              </a:ext>
            </a:extLst>
          </p:cNvPr>
          <p:cNvSpPr/>
          <p:nvPr/>
        </p:nvSpPr>
        <p:spPr>
          <a:xfrm>
            <a:off x="8206509" y="3168105"/>
            <a:ext cx="3095997" cy="11694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74643" tIns="0" rIns="74643" bIns="37321" rtlCol="0" anchor="ctr"/>
          <a:lstStyle/>
          <a:p>
            <a:pPr algn="ctr" defTabSz="904743">
              <a:defRPr/>
            </a:pPr>
            <a:r>
              <a:rPr lang="nb-NO" sz="1500" dirty="0">
                <a:solidFill>
                  <a:srgbClr val="281C2C"/>
                </a:solidFill>
                <a:latin typeface="Calibri" panose="020F0502020204030204" pitchFamily="34" charset="0"/>
              </a:rPr>
              <a:t>«Eksisterende elektroniske løsning oppgraderes for tildeling av fødselsnummer fra modernisert folkeregister»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2DD0182-4010-4276-9623-EBDD28C50C8B}"/>
              </a:ext>
            </a:extLst>
          </p:cNvPr>
          <p:cNvSpPr/>
          <p:nvPr/>
        </p:nvSpPr>
        <p:spPr>
          <a:xfrm>
            <a:off x="675926" y="1628800"/>
            <a:ext cx="10646937" cy="56139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74643" tIns="37321" rIns="74643" bIns="37321" rtlCol="0" anchor="ctr"/>
          <a:lstStyle/>
          <a:p>
            <a:pPr algn="ctr" defTabSz="895727">
              <a:defRPr/>
            </a:pPr>
            <a:r>
              <a:rPr lang="nb-NO" sz="165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Felles samarbeidsprogram for modernisering av Folkeregisteret i helse- og omsorgssektoren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5E58DF1-BF1D-4B57-94FC-C59DD3EB1945}"/>
              </a:ext>
            </a:extLst>
          </p:cNvPr>
          <p:cNvSpPr/>
          <p:nvPr/>
        </p:nvSpPr>
        <p:spPr>
          <a:xfrm>
            <a:off x="4456956" y="2742255"/>
            <a:ext cx="3084879" cy="42075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74643" tIns="37321" rIns="74643" bIns="37321" rtlCol="0" anchor="ctr"/>
          <a:lstStyle/>
          <a:p>
            <a:pPr algn="ctr" defTabSz="895727">
              <a:defRPr/>
            </a:pPr>
            <a:r>
              <a:rPr lang="nb-NO" sz="1600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Melding om dødsfall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4EDF2E6-D983-420C-BBAD-A333C4583D48}"/>
              </a:ext>
            </a:extLst>
          </p:cNvPr>
          <p:cNvSpPr/>
          <p:nvPr/>
        </p:nvSpPr>
        <p:spPr>
          <a:xfrm>
            <a:off x="765015" y="3163321"/>
            <a:ext cx="3095997" cy="11859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74643" tIns="58779" rIns="74643" bIns="37321" rtlCol="0" anchor="ctr"/>
          <a:lstStyle/>
          <a:p>
            <a:pPr algn="ctr" defTabSz="895727">
              <a:defRPr/>
            </a:pPr>
            <a:r>
              <a:rPr lang="nb-NO" sz="1500" kern="0" dirty="0">
                <a:solidFill>
                  <a:srgbClr val="281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«Tilrettelegger enhetlig informasjonsgrunnlag </a:t>
            </a:r>
          </a:p>
          <a:p>
            <a:pPr algn="ctr" defTabSz="895727">
              <a:defRPr/>
            </a:pPr>
            <a:r>
              <a:rPr lang="nb-NO" sz="1500" kern="0" dirty="0">
                <a:solidFill>
                  <a:srgbClr val="281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tilpasset sektorens behov for tilgjengelighet til folkeregisterinformasjon»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42BC5AF-B4B7-43ED-9E6A-ECCCFED45617}"/>
              </a:ext>
            </a:extLst>
          </p:cNvPr>
          <p:cNvSpPr/>
          <p:nvPr/>
        </p:nvSpPr>
        <p:spPr>
          <a:xfrm>
            <a:off x="4456955" y="3163304"/>
            <a:ext cx="3084881" cy="11743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lIns="74643" tIns="58779" rIns="74643" bIns="37321" rtlCol="0" anchor="ctr"/>
          <a:lstStyle/>
          <a:p>
            <a:pPr algn="ctr" defTabSz="9052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500" dirty="0">
                <a:solidFill>
                  <a:srgbClr val="281C2C"/>
                </a:solidFill>
                <a:latin typeface="Calibri" panose="020F0502020204030204" pitchFamily="34" charset="0"/>
              </a:rPr>
              <a:t>«Fra 3-lags papirskjema til elektronisk løsning som også omfatter melding om dødsårsak»</a:t>
            </a:r>
          </a:p>
        </p:txBody>
      </p:sp>
      <p:cxnSp>
        <p:nvCxnSpPr>
          <p:cNvPr id="14" name="Kobling: vinkel 13">
            <a:extLst>
              <a:ext uri="{FF2B5EF4-FFF2-40B4-BE49-F238E27FC236}">
                <a16:creationId xmlns:a16="http://schemas.microsoft.com/office/drawing/2014/main" id="{C8BC91A1-35C6-4F84-BB02-791206AAAB04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rot="5400000">
            <a:off x="3880895" y="623733"/>
            <a:ext cx="552035" cy="3684964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bling: vinkel 14">
            <a:extLst>
              <a:ext uri="{FF2B5EF4-FFF2-40B4-BE49-F238E27FC236}">
                <a16:creationId xmlns:a16="http://schemas.microsoft.com/office/drawing/2014/main" id="{1691B711-318A-47D4-9441-5A17E297006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16200000" flipH="1">
            <a:off x="5723377" y="2466214"/>
            <a:ext cx="552035" cy="1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Kobling: vinkel 15">
            <a:extLst>
              <a:ext uri="{FF2B5EF4-FFF2-40B4-BE49-F238E27FC236}">
                <a16:creationId xmlns:a16="http://schemas.microsoft.com/office/drawing/2014/main" id="{C1768121-1FBF-4C8D-A01C-A8A04AF428A7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rot="16200000" flipH="1">
            <a:off x="7599415" y="590200"/>
            <a:ext cx="556821" cy="3756860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E316A907-B5AD-42AA-A876-72123C1A2E95}"/>
              </a:ext>
            </a:extLst>
          </p:cNvPr>
          <p:cNvSpPr/>
          <p:nvPr/>
        </p:nvSpPr>
        <p:spPr>
          <a:xfrm>
            <a:off x="4227735" y="2689076"/>
            <a:ext cx="3495448" cy="403244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579" tIns="22789" rIns="45579" bIns="22789" rtlCol="0" anchor="ctr"/>
          <a:lstStyle/>
          <a:p>
            <a:pPr algn="ctr" defTabSz="914355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53092D20-AEB1-4429-BED5-2D9B47B0D03C}"/>
              </a:ext>
            </a:extLst>
          </p:cNvPr>
          <p:cNvSpPr txBox="1">
            <a:spLocks/>
          </p:cNvSpPr>
          <p:nvPr/>
        </p:nvSpPr>
        <p:spPr>
          <a:xfrm>
            <a:off x="4456955" y="4460533"/>
            <a:ext cx="3095997" cy="2280835"/>
          </a:xfrm>
          <a:prstGeom prst="rect">
            <a:avLst/>
          </a:prstGeom>
          <a:ln>
            <a:noFill/>
          </a:ln>
        </p:spPr>
        <p:txBody>
          <a:bodyPr lIns="45582" tIns="22790" rIns="45582" bIns="22790">
            <a:noAutofit/>
          </a:bodyPr>
          <a:lstStyle>
            <a:lvl1pPr marL="540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2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4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404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36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68000" indent="-540000" algn="l" defTabSz="182870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2" indent="-91282" defTabSz="911798">
              <a:lnSpc>
                <a:spcPts val="1000"/>
              </a:lnSpc>
              <a:spcAft>
                <a:spcPts val="300"/>
              </a:spcAft>
              <a:buClr>
                <a:srgbClr val="0169E8"/>
              </a:buClr>
              <a:defRPr/>
            </a:pPr>
            <a:r>
              <a:rPr lang="nb-NO" sz="1000" dirty="0">
                <a:solidFill>
                  <a:schemeClr val="tx1"/>
                </a:solidFill>
              </a:rPr>
              <a:t>Ble tidligere rapportert på papir</a:t>
            </a:r>
          </a:p>
          <a:p>
            <a:pPr marL="91282" indent="-91282" defTabSz="911798">
              <a:lnSpc>
                <a:spcPts val="1000"/>
              </a:lnSpc>
              <a:spcAft>
                <a:spcPts val="300"/>
              </a:spcAft>
              <a:buClr>
                <a:srgbClr val="0169E8"/>
              </a:buClr>
              <a:defRPr/>
            </a:pPr>
            <a:r>
              <a:rPr lang="nb-NO" sz="1000" dirty="0">
                <a:solidFill>
                  <a:schemeClr val="tx1"/>
                </a:solidFill>
              </a:rPr>
              <a:t>Tok 5-16 dager før Folkeregisteret ble oppdatert</a:t>
            </a:r>
          </a:p>
          <a:p>
            <a:pPr marL="91282" indent="-91282" defTabSz="911798">
              <a:lnSpc>
                <a:spcPts val="1000"/>
              </a:lnSpc>
              <a:spcAft>
                <a:spcPts val="300"/>
              </a:spcAft>
              <a:buClr>
                <a:srgbClr val="0169E8"/>
              </a:buClr>
              <a:defRPr/>
            </a:pPr>
            <a:r>
              <a:rPr lang="nb-NO" sz="1000" dirty="0">
                <a:solidFill>
                  <a:schemeClr val="tx1"/>
                </a:solidFill>
              </a:rPr>
              <a:t>~40.000 dødsfall pr. år (69% fra primær og 31% sykehus)</a:t>
            </a:r>
          </a:p>
          <a:p>
            <a:pPr marL="91282" indent="-91282" defTabSz="911798">
              <a:lnSpc>
                <a:spcPts val="1000"/>
              </a:lnSpc>
              <a:spcAft>
                <a:spcPts val="300"/>
              </a:spcAft>
              <a:buClr>
                <a:srgbClr val="0169E8"/>
              </a:buClr>
              <a:defRPr/>
            </a:pPr>
            <a:r>
              <a:rPr lang="nb-NO" sz="1000" dirty="0">
                <a:solidFill>
                  <a:schemeClr val="tx1"/>
                </a:solidFill>
              </a:rPr>
              <a:t>Fra 1. januar 2022 ble det lovpålagt å melde dødsårsak elektronisk</a:t>
            </a:r>
          </a:p>
          <a:p>
            <a:pPr marL="91282" indent="-91282" defTabSz="911798">
              <a:lnSpc>
                <a:spcPts val="1000"/>
              </a:lnSpc>
              <a:spcAft>
                <a:spcPts val="300"/>
              </a:spcAft>
              <a:buClr>
                <a:srgbClr val="0169E8"/>
              </a:buClr>
              <a:defRPr/>
            </a:pPr>
            <a:r>
              <a:rPr lang="nb-NO" sz="1000" dirty="0">
                <a:solidFill>
                  <a:schemeClr val="tx1"/>
                </a:solidFill>
              </a:rPr>
              <a:t>Elektronisk melding av dødsfall og dødsårsak gjør at Folkeregisteret og Dødsårsaksregisteret blir raskere oppdatert </a:t>
            </a:r>
          </a:p>
          <a:p>
            <a:pPr marL="91282" indent="-91282" defTabSz="911798">
              <a:lnSpc>
                <a:spcPts val="1000"/>
              </a:lnSpc>
              <a:spcAft>
                <a:spcPts val="300"/>
              </a:spcAft>
              <a:buClr>
                <a:srgbClr val="0169E8"/>
              </a:buClr>
              <a:defRPr/>
            </a:pPr>
            <a:r>
              <a:rPr lang="nb-NO" sz="1000" dirty="0">
                <a:solidFill>
                  <a:schemeClr val="tx1"/>
                </a:solidFill>
              </a:rPr>
              <a:t>Økt kvalitet i registrering av dødsårsak samt bedre personvern for avdøde når sensitiv medisinsk informasjon ikke lenger blir distribuert til flere ulike aktører</a:t>
            </a:r>
          </a:p>
        </p:txBody>
      </p:sp>
    </p:spTree>
    <p:extLst>
      <p:ext uri="{BB962C8B-B14F-4D97-AF65-F5344CB8AC3E}">
        <p14:creationId xmlns:p14="http://schemas.microsoft.com/office/powerpoint/2010/main" val="42666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e 57">
            <a:extLst>
              <a:ext uri="{FF2B5EF4-FFF2-40B4-BE49-F238E27FC236}">
                <a16:creationId xmlns:a16="http://schemas.microsoft.com/office/drawing/2014/main" id="{BCC88609-432E-40CB-BFF9-F7EF41668EE9}"/>
              </a:ext>
            </a:extLst>
          </p:cNvPr>
          <p:cNvGrpSpPr/>
          <p:nvPr/>
        </p:nvGrpSpPr>
        <p:grpSpPr>
          <a:xfrm>
            <a:off x="1544126" y="2564904"/>
            <a:ext cx="1112153" cy="1633176"/>
            <a:chOff x="3669902" y="4839495"/>
            <a:chExt cx="2224305" cy="3266352"/>
          </a:xfrm>
          <a:solidFill>
            <a:schemeClr val="tx2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AEA9E18-1BC7-4DE8-AAE5-C37C32E9EDC3}"/>
                </a:ext>
              </a:extLst>
            </p:cNvPr>
            <p:cNvSpPr/>
            <p:nvPr/>
          </p:nvSpPr>
          <p:spPr>
            <a:xfrm>
              <a:off x="3669902" y="4839495"/>
              <a:ext cx="2224304" cy="1970096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solidFill>
                <a:schemeClr val="accent1">
                  <a:shade val="50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753">
                <a:defRPr/>
              </a:pPr>
              <a:endParaRPr lang="nb-NO" sz="18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6A83D7DC-9E24-47C7-A3C6-9CBE92B428A9}"/>
                </a:ext>
              </a:extLst>
            </p:cNvPr>
            <p:cNvSpPr/>
            <p:nvPr/>
          </p:nvSpPr>
          <p:spPr>
            <a:xfrm>
              <a:off x="3669903" y="6811986"/>
              <a:ext cx="2224304" cy="129386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753">
                <a:defRPr/>
              </a:pPr>
              <a:r>
                <a:rPr lang="nb-NO" sz="1100" dirty="0">
                  <a:solidFill>
                    <a:prstClr val="white"/>
                  </a:solidFill>
                  <a:latin typeface="Arial" panose="020B0604020202020204"/>
                </a:rPr>
                <a:t>Helsetjenesten</a:t>
              </a:r>
            </a:p>
          </p:txBody>
        </p:sp>
        <p:pic>
          <p:nvPicPr>
            <p:cNvPr id="13" name="Grafikk 12" descr="Poststed">
              <a:extLst>
                <a:ext uri="{FF2B5EF4-FFF2-40B4-BE49-F238E27FC236}">
                  <a16:creationId xmlns:a16="http://schemas.microsoft.com/office/drawing/2014/main" id="{C22BFC62-C335-4C5C-A5A0-46FFEC27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8313" y="5085682"/>
              <a:ext cx="1527341" cy="1527341"/>
            </a:xfrm>
            <a:prstGeom prst="rect">
              <a:avLst/>
            </a:prstGeom>
          </p:spPr>
        </p:pic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EBB83FC1-4262-40B5-833A-E109F868713C}"/>
              </a:ext>
            </a:extLst>
          </p:cNvPr>
          <p:cNvSpPr/>
          <p:nvPr/>
        </p:nvSpPr>
        <p:spPr>
          <a:xfrm>
            <a:off x="7900784" y="3311646"/>
            <a:ext cx="211440" cy="223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7F6E42-9720-40DF-9991-1A1C2162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Helsetjenesten sender melding om dødsfall til Folkeregisteret og dødsårsak til Dødsårsaksregisteret</a:t>
            </a:r>
            <a:br>
              <a:rPr lang="nb-NO" sz="3200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D35C8-59A6-4204-9312-27E400B7D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26D0B9E-5B2E-49C3-94BE-6FF4A889AB25}"/>
              </a:ext>
            </a:extLst>
          </p:cNvPr>
          <p:cNvSpPr/>
          <p:nvPr/>
        </p:nvSpPr>
        <p:spPr>
          <a:xfrm>
            <a:off x="8987848" y="2642713"/>
            <a:ext cx="1788036" cy="13660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753">
              <a:defRPr/>
            </a:pPr>
            <a:r>
              <a:rPr lang="nb-NO" sz="1100" b="1" dirty="0">
                <a:solidFill>
                  <a:schemeClr val="tx1"/>
                </a:solidFill>
              </a:rPr>
              <a:t>Folkeregisteret</a:t>
            </a:r>
            <a:br>
              <a:rPr lang="nb-NO" sz="1100" dirty="0">
                <a:solidFill>
                  <a:schemeClr val="tx1"/>
                </a:solidFill>
              </a:rPr>
            </a:br>
            <a:r>
              <a:rPr lang="nb-NO" sz="1100" dirty="0">
                <a:solidFill>
                  <a:schemeClr val="tx1"/>
                </a:solidFill>
              </a:rPr>
              <a:t>Skattedirektoratet</a:t>
            </a:r>
          </a:p>
        </p:txBody>
      </p:sp>
      <p:pic>
        <p:nvPicPr>
          <p:cNvPr id="30" name="Grafikk 29" descr="Database">
            <a:extLst>
              <a:ext uri="{FF2B5EF4-FFF2-40B4-BE49-F238E27FC236}">
                <a16:creationId xmlns:a16="http://schemas.microsoft.com/office/drawing/2014/main" id="{DFA4D3D0-50A7-47DC-952B-646C1523E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5765" y="3680612"/>
            <a:ext cx="354764" cy="322099"/>
          </a:xfrm>
          <a:prstGeom prst="rect">
            <a:avLst/>
          </a:prstGeom>
        </p:spPr>
      </p:pic>
      <p:sp>
        <p:nvSpPr>
          <p:cNvPr id="31" name="Pil høyre 24">
            <a:extLst>
              <a:ext uri="{FF2B5EF4-FFF2-40B4-BE49-F238E27FC236}">
                <a16:creationId xmlns:a16="http://schemas.microsoft.com/office/drawing/2014/main" id="{E667E965-32E5-4DCA-A654-B250CFBA532C}"/>
              </a:ext>
            </a:extLst>
          </p:cNvPr>
          <p:cNvSpPr/>
          <p:nvPr/>
        </p:nvSpPr>
        <p:spPr>
          <a:xfrm flipV="1">
            <a:off x="2669034" y="3015033"/>
            <a:ext cx="6306207" cy="53551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BAC9394-B338-4FD0-A564-1D1F663C26E7}"/>
              </a:ext>
            </a:extLst>
          </p:cNvPr>
          <p:cNvSpPr/>
          <p:nvPr/>
        </p:nvSpPr>
        <p:spPr>
          <a:xfrm>
            <a:off x="3141872" y="3232944"/>
            <a:ext cx="3412503" cy="12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bg1"/>
                </a:solidFill>
              </a:rPr>
              <a:t>Elektronisk melding om dødsfall og dødsårsak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B259C87D-8DC0-4ABC-BE1E-2499E4D5A466}"/>
              </a:ext>
            </a:extLst>
          </p:cNvPr>
          <p:cNvSpPr/>
          <p:nvPr/>
        </p:nvSpPr>
        <p:spPr>
          <a:xfrm>
            <a:off x="2080260" y="4632935"/>
            <a:ext cx="3412503" cy="12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bg1"/>
                </a:solidFill>
              </a:rPr>
              <a:t>Oppslag personopplysninger</a:t>
            </a:r>
          </a:p>
        </p:txBody>
      </p: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EBC43C75-F026-495E-9BB7-1C91AD4033A9}"/>
              </a:ext>
            </a:extLst>
          </p:cNvPr>
          <p:cNvGrpSpPr/>
          <p:nvPr/>
        </p:nvGrpSpPr>
        <p:grpSpPr>
          <a:xfrm>
            <a:off x="8987848" y="5045574"/>
            <a:ext cx="1828979" cy="762415"/>
            <a:chOff x="17974902" y="5321212"/>
            <a:chExt cx="3657958" cy="1524830"/>
          </a:xfrm>
        </p:grpSpPr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3B62CE6-9886-4165-98E1-3320095FF398}"/>
                </a:ext>
              </a:extLst>
            </p:cNvPr>
            <p:cNvSpPr/>
            <p:nvPr/>
          </p:nvSpPr>
          <p:spPr>
            <a:xfrm>
              <a:off x="17974902" y="5321212"/>
              <a:ext cx="3576072" cy="15193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753">
                <a:defRPr/>
              </a:pPr>
              <a:r>
                <a:rPr lang="nb-NO" sz="1100" b="1" dirty="0">
                  <a:solidFill>
                    <a:schemeClr val="tx1"/>
                  </a:solidFill>
                </a:rPr>
                <a:t>Dødsårsaksregisteret</a:t>
              </a:r>
              <a:br>
                <a:rPr lang="nb-NO" sz="1100" b="1" dirty="0">
                  <a:solidFill>
                    <a:schemeClr val="tx1"/>
                  </a:solidFill>
                </a:rPr>
              </a:br>
              <a:r>
                <a:rPr lang="nb-NO" sz="1100" dirty="0">
                  <a:solidFill>
                    <a:schemeClr val="tx1"/>
                  </a:solidFill>
                </a:rPr>
                <a:t>Folkehelseinstituttet</a:t>
              </a:r>
              <a:endParaRPr lang="nb-NO" sz="1100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pic>
          <p:nvPicPr>
            <p:cNvPr id="52" name="Grafikk 51" descr="Database">
              <a:extLst>
                <a:ext uri="{FF2B5EF4-FFF2-40B4-BE49-F238E27FC236}">
                  <a16:creationId xmlns:a16="http://schemas.microsoft.com/office/drawing/2014/main" id="{C52A4E4D-FB34-4990-9512-D23CD8C9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23332" y="6201844"/>
              <a:ext cx="709528" cy="644198"/>
            </a:xfrm>
            <a:prstGeom prst="rect">
              <a:avLst/>
            </a:prstGeom>
          </p:spPr>
        </p:pic>
      </p:grpSp>
      <p:sp>
        <p:nvSpPr>
          <p:cNvPr id="59" name="Pil høyre 24">
            <a:extLst>
              <a:ext uri="{FF2B5EF4-FFF2-40B4-BE49-F238E27FC236}">
                <a16:creationId xmlns:a16="http://schemas.microsoft.com/office/drawing/2014/main" id="{F1BCE484-51E1-4071-B9E8-3CE31565D7C3}"/>
              </a:ext>
            </a:extLst>
          </p:cNvPr>
          <p:cNvSpPr/>
          <p:nvPr/>
        </p:nvSpPr>
        <p:spPr>
          <a:xfrm flipV="1">
            <a:off x="7896622" y="5224146"/>
            <a:ext cx="1050283" cy="464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</p:spTree>
    <p:extLst>
      <p:ext uri="{BB962C8B-B14F-4D97-AF65-F5344CB8AC3E}">
        <p14:creationId xmlns:p14="http://schemas.microsoft.com/office/powerpoint/2010/main" val="294623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kan modernisert Folkeregister muliggjøre gevinster?</a:t>
            </a:r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90C7B7-8B57-4AAF-8070-1E22A07D5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0FC87677-2785-4625-A92D-3E788BEE6D2D}"/>
              </a:ext>
            </a:extLst>
          </p:cNvPr>
          <p:cNvSpPr/>
          <p:nvPr/>
        </p:nvSpPr>
        <p:spPr>
          <a:xfrm>
            <a:off x="595788" y="3826835"/>
            <a:ext cx="3456000" cy="655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582" tIns="22790" rIns="45582" bIns="22790" rtlCol="0" anchor="t"/>
          <a:lstStyle/>
          <a:p>
            <a:pPr algn="ctr" defTabSz="911617">
              <a:defRPr/>
            </a:pPr>
            <a:r>
              <a:rPr lang="nb-NO" sz="1800" dirty="0">
                <a:solidFill>
                  <a:prstClr val="white"/>
                </a:solidFill>
                <a:latin typeface="Arial" panose="020B0604020202020204"/>
              </a:rPr>
              <a:t>Sanntidsoppdatering av Folkeregisteret ved hendelser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16760B0D-A952-4947-A6D5-8DD5B4332C6B}"/>
              </a:ext>
            </a:extLst>
          </p:cNvPr>
          <p:cNvSpPr/>
          <p:nvPr/>
        </p:nvSpPr>
        <p:spPr>
          <a:xfrm>
            <a:off x="4413137" y="3826835"/>
            <a:ext cx="3456000" cy="655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582" tIns="22790" rIns="45582" bIns="22790" rtlCol="0" anchor="t"/>
          <a:lstStyle/>
          <a:p>
            <a:pPr algn="ctr" defTabSz="911617">
              <a:defRPr/>
            </a:pPr>
            <a:r>
              <a:rPr lang="nb-NO" sz="1800" dirty="0">
                <a:solidFill>
                  <a:prstClr val="white"/>
                </a:solidFill>
                <a:latin typeface="Arial" panose="020B0604020202020204"/>
              </a:rPr>
              <a:t>Nye og endrede informasjonsfelter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7EB38CED-549D-40B8-BE34-204C375C62E3}"/>
              </a:ext>
            </a:extLst>
          </p:cNvPr>
          <p:cNvSpPr/>
          <p:nvPr/>
        </p:nvSpPr>
        <p:spPr>
          <a:xfrm>
            <a:off x="8230486" y="3826835"/>
            <a:ext cx="3456000" cy="6554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45582" tIns="22790" rIns="45582" bIns="22790" rtlCol="0" anchor="t"/>
          <a:lstStyle/>
          <a:p>
            <a:pPr algn="ctr" defTabSz="911617">
              <a:defRPr/>
            </a:pPr>
            <a:r>
              <a:rPr lang="nb-NO" sz="1800" dirty="0">
                <a:solidFill>
                  <a:prstClr val="white"/>
                </a:solidFill>
                <a:latin typeface="Arial" panose="020B0604020202020204"/>
              </a:rPr>
              <a:t>Økt kvalitet på folkeregister-opplysninger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E90EAC-79CF-4E94-BEAD-D9276FE351D0}"/>
              </a:ext>
            </a:extLst>
          </p:cNvPr>
          <p:cNvSpPr txBox="1">
            <a:spLocks/>
          </p:cNvSpPr>
          <p:nvPr/>
        </p:nvSpPr>
        <p:spPr>
          <a:xfrm>
            <a:off x="595765" y="4578694"/>
            <a:ext cx="3529638" cy="1730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■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1797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76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5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497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16115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4499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2884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268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Raskere informasjon om fødsel/fødselsnummer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Raskere informasjon om dødsfall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Raskere oppdatering av adresseendringer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Kortere tid før asylsøkere får </a:t>
            </a:r>
            <a:br>
              <a:rPr lang="nb-NO" sz="1400" dirty="0">
                <a:solidFill>
                  <a:srgbClr val="281C2C"/>
                </a:solidFill>
                <a:latin typeface="Arial" panose="020B0604020202020204"/>
              </a:rPr>
            </a:b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D-nummer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3BFFEF-1EC0-4BCB-A43B-14CE22D63742}"/>
              </a:ext>
            </a:extLst>
          </p:cNvPr>
          <p:cNvSpPr txBox="1">
            <a:spLocks/>
          </p:cNvSpPr>
          <p:nvPr/>
        </p:nvSpPr>
        <p:spPr>
          <a:xfrm>
            <a:off x="4413137" y="4578694"/>
            <a:ext cx="3307176" cy="1730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■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1797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76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5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497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16115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4499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2884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268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Delt bosted og delt foreldreansvar for barn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Oppholdsadresse i tillegg til folkeregisteradresse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Kontrollert ID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Informasjon om verge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410106-C07C-462E-AC5C-FBD97998BA0A}"/>
              </a:ext>
            </a:extLst>
          </p:cNvPr>
          <p:cNvSpPr txBox="1">
            <a:spLocks/>
          </p:cNvSpPr>
          <p:nvPr/>
        </p:nvSpPr>
        <p:spPr>
          <a:xfrm>
            <a:off x="8230486" y="4578694"/>
            <a:ext cx="3307176" cy="1730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■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1797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76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5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497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16115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4499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2884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268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Endringer meldes løpende inn elektronisk istedenfor på papir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Automatisert saksbehandling ved endringer i folkeregisteret erstatter manuell saksbehandling</a:t>
            </a:r>
          </a:p>
          <a:p>
            <a:pPr marL="215250" lvl="1" indent="-107625" defTabSz="546735">
              <a:defRPr/>
            </a:pPr>
            <a:r>
              <a:rPr lang="nb-NO" sz="1400" dirty="0">
                <a:solidFill>
                  <a:srgbClr val="281C2C"/>
                </a:solidFill>
                <a:latin typeface="Arial" panose="020B0604020202020204"/>
              </a:rPr>
              <a:t>Plikt til å melde avvik ved feil i folkeregisteropplysninger</a:t>
            </a:r>
          </a:p>
          <a:p>
            <a:pPr marL="215250" lvl="1" indent="-107625" defTabSz="546735">
              <a:defRPr/>
            </a:pPr>
            <a:endParaRPr lang="nb-NO" sz="1600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F8377DA-84E4-415A-8523-B8AE8D1CE230}"/>
              </a:ext>
            </a:extLst>
          </p:cNvPr>
          <p:cNvSpPr txBox="1">
            <a:spLocks/>
          </p:cNvSpPr>
          <p:nvPr/>
        </p:nvSpPr>
        <p:spPr>
          <a:xfrm>
            <a:off x="596123" y="-1124875"/>
            <a:ext cx="3529408" cy="1730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■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1797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76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5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497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16115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4499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2884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268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239" lvl="1" indent="-107620" defTabSz="546708">
              <a:defRPr/>
            </a:pPr>
            <a:endParaRPr lang="nb-NO" sz="1750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1383FD-2B6F-4E84-9DBF-2E8E9826D13B}"/>
              </a:ext>
            </a:extLst>
          </p:cNvPr>
          <p:cNvSpPr txBox="1">
            <a:spLocks/>
          </p:cNvSpPr>
          <p:nvPr/>
        </p:nvSpPr>
        <p:spPr>
          <a:xfrm>
            <a:off x="4413247" y="-774372"/>
            <a:ext cx="3306961" cy="2596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■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1797" indent="-215900" algn="l" defTabSz="1096768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76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598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9497" indent="-215900" algn="l" defTabSz="1096768" rtl="0" eaLnBrk="1" latinLnBrk="0" hangingPunct="1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16115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4499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2884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268" indent="-274194" algn="l" defTabSz="1096768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620" lvl="1" indent="0" defTabSz="546708">
              <a:buNone/>
              <a:defRPr/>
            </a:pPr>
            <a:endParaRPr lang="nb-NO" sz="1750" dirty="0">
              <a:solidFill>
                <a:srgbClr val="281C2C"/>
              </a:solidFill>
              <a:latin typeface="Arial" panose="020B0604020202020204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135DFC-4B77-469B-8A64-241F6FC78C27}"/>
              </a:ext>
            </a:extLst>
          </p:cNvPr>
          <p:cNvSpPr/>
          <p:nvPr/>
        </p:nvSpPr>
        <p:spPr>
          <a:xfrm>
            <a:off x="7303863" y="2378146"/>
            <a:ext cx="5147631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defTabSz="914265">
              <a:defRPr/>
            </a:pPr>
            <a:r>
              <a:rPr lang="nb-NO" sz="2800" kern="0" dirty="0">
                <a:solidFill>
                  <a:prstClr val="white"/>
                </a:solidFill>
                <a:latin typeface="Arial" panose="020B0604020202020204"/>
              </a:rPr>
              <a:t>Riktigere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5A05E644-FAF7-4914-B9E1-62A91794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98" y="1821697"/>
            <a:ext cx="3307176" cy="1589951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07BA5303-78FE-4E92-AD3E-3B8873F12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83"/>
          <a:stretch/>
        </p:blipFill>
        <p:spPr>
          <a:xfrm>
            <a:off x="5054555" y="1767116"/>
            <a:ext cx="2249308" cy="1929859"/>
          </a:xfrm>
          <a:prstGeom prst="rect">
            <a:avLst/>
          </a:prstGeom>
        </p:spPr>
      </p:pic>
      <p:pic>
        <p:nvPicPr>
          <p:cNvPr id="480" name="Bilde 479">
            <a:extLst>
              <a:ext uri="{FF2B5EF4-FFF2-40B4-BE49-F238E27FC236}">
                <a16:creationId xmlns:a16="http://schemas.microsoft.com/office/drawing/2014/main" id="{F9426248-8431-4F47-BD90-C5F6B78446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13"/>
          <a:stretch/>
        </p:blipFill>
        <p:spPr>
          <a:xfrm>
            <a:off x="112740" y="2260834"/>
            <a:ext cx="4626812" cy="1055391"/>
          </a:xfrm>
          <a:prstGeom prst="rect">
            <a:avLst/>
          </a:prstGeom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5E13972B-C358-4B5B-BBEA-C13977C5155D}"/>
              </a:ext>
            </a:extLst>
          </p:cNvPr>
          <p:cNvSpPr/>
          <p:nvPr/>
        </p:nvSpPr>
        <p:spPr>
          <a:xfrm>
            <a:off x="-147670" y="1767116"/>
            <a:ext cx="514763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defTabSz="914265">
              <a:defRPr/>
            </a:pPr>
            <a:r>
              <a:rPr lang="nb-NO" sz="1800" kern="0" dirty="0">
                <a:solidFill>
                  <a:schemeClr val="accent6"/>
                </a:solidFill>
                <a:latin typeface="Arial" panose="020B0604020202020204"/>
              </a:rPr>
              <a:t>Raskere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C00EA2-1042-45E8-9C73-6A2A545DF4D8}"/>
              </a:ext>
            </a:extLst>
          </p:cNvPr>
          <p:cNvSpPr/>
          <p:nvPr/>
        </p:nvSpPr>
        <p:spPr>
          <a:xfrm>
            <a:off x="3605393" y="1444934"/>
            <a:ext cx="514763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defTabSz="914265">
              <a:defRPr/>
            </a:pPr>
            <a:r>
              <a:rPr lang="nb-NO" sz="1800" kern="0" dirty="0">
                <a:solidFill>
                  <a:schemeClr val="accent6"/>
                </a:solidFill>
                <a:latin typeface="Arial" panose="020B0604020202020204"/>
              </a:rPr>
              <a:t>Rikere</a:t>
            </a:r>
          </a:p>
        </p:txBody>
      </p:sp>
    </p:spTree>
    <p:extLst>
      <p:ext uri="{BB962C8B-B14F-4D97-AF65-F5344CB8AC3E}">
        <p14:creationId xmlns:p14="http://schemas.microsoft.com/office/powerpoint/2010/main" val="24509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173ED-37B2-4626-868A-3C3F5AFC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løsningen og arbeidsprosessene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7B1BFB-A057-47CA-ABD4-ADE0510D96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Elektronisk melding om dødsfall og dødsårsak</a:t>
            </a:r>
          </a:p>
        </p:txBody>
      </p:sp>
    </p:spTree>
    <p:extLst>
      <p:ext uri="{BB962C8B-B14F-4D97-AF65-F5344CB8AC3E}">
        <p14:creationId xmlns:p14="http://schemas.microsoft.com/office/powerpoint/2010/main" val="1118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DEACA-40F4-4EA8-BF99-0302EE4C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</a:t>
            </a:r>
            <a:r>
              <a:rPr lang="nb-NO" sz="3200" dirty="0"/>
              <a:t>ra papirskjema til elektronisk løsning</a:t>
            </a:r>
            <a:endParaRPr lang="nb-NO" dirty="0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8780805-A5A7-4840-8C77-852FF03ED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 løsningen og arbeidsprosessene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7A6A1372-1AE6-45DA-8AB7-F566ECD7B1CF}"/>
              </a:ext>
            </a:extLst>
          </p:cNvPr>
          <p:cNvSpPr txBox="1">
            <a:spLocks/>
          </p:cNvSpPr>
          <p:nvPr/>
        </p:nvSpPr>
        <p:spPr>
          <a:xfrm>
            <a:off x="995198" y="6370880"/>
            <a:ext cx="2323307" cy="14843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24">
              <a:defRPr/>
            </a:pPr>
            <a:fld id="{FC66170D-AF63-42F3-B8AC-0F9486E98973}" type="datetime1">
              <a:rPr lang="nb-NO">
                <a:solidFill>
                  <a:srgbClr val="3A3B63"/>
                </a:solidFill>
              </a:rPr>
              <a:pPr defTabSz="228624">
                <a:defRPr/>
              </a:pPr>
              <a:t>05.10.2022</a:t>
            </a:fld>
            <a:endParaRPr lang="nb-NO" dirty="0">
              <a:solidFill>
                <a:srgbClr val="3A3B63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FD9D78A-000A-47F6-A6FE-D4DE160D965A}"/>
              </a:ext>
            </a:extLst>
          </p:cNvPr>
          <p:cNvSpPr txBox="1"/>
          <p:nvPr/>
        </p:nvSpPr>
        <p:spPr>
          <a:xfrm>
            <a:off x="3989696" y="2385384"/>
            <a:ext cx="2735058" cy="353798"/>
          </a:xfrm>
          <a:prstGeom prst="rect">
            <a:avLst/>
          </a:prstGeom>
          <a:noFill/>
        </p:spPr>
        <p:txBody>
          <a:bodyPr wrap="square" lIns="45576" tIns="22788" rIns="45576" bIns="22788" rtlCol="0">
            <a:spAutoFit/>
          </a:bodyPr>
          <a:lstStyle/>
          <a:p>
            <a:pPr defTabSz="911799">
              <a:defRPr/>
            </a:pPr>
            <a:r>
              <a:rPr lang="nb-NO" sz="2000" kern="0" dirty="0">
                <a:solidFill>
                  <a:srgbClr val="281C2C"/>
                </a:solidFill>
                <a:latin typeface="Arial" panose="020B0604020202020204"/>
              </a:rPr>
              <a:t>Melding om dødsfall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DB9A2C-F315-4EA8-A9BB-4E08F736712F}"/>
              </a:ext>
            </a:extLst>
          </p:cNvPr>
          <p:cNvSpPr txBox="1"/>
          <p:nvPr/>
        </p:nvSpPr>
        <p:spPr>
          <a:xfrm>
            <a:off x="4035736" y="4314277"/>
            <a:ext cx="2735058" cy="353798"/>
          </a:xfrm>
          <a:prstGeom prst="rect">
            <a:avLst/>
          </a:prstGeom>
          <a:noFill/>
        </p:spPr>
        <p:txBody>
          <a:bodyPr wrap="square" lIns="45576" tIns="22788" rIns="45576" bIns="22788" rtlCol="0">
            <a:spAutoFit/>
          </a:bodyPr>
          <a:lstStyle/>
          <a:p>
            <a:pPr defTabSz="911799">
              <a:defRPr/>
            </a:pPr>
            <a:r>
              <a:rPr lang="nb-NO" sz="2000" kern="0" dirty="0">
                <a:solidFill>
                  <a:srgbClr val="281C2C"/>
                </a:solidFill>
                <a:latin typeface="Arial" panose="020B0604020202020204"/>
              </a:rPr>
              <a:t>Melding om dødsårsak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64F4BF7-3D22-42CE-97C2-18090FBF1E7D}"/>
              </a:ext>
            </a:extLst>
          </p:cNvPr>
          <p:cNvSpPr/>
          <p:nvPr/>
        </p:nvSpPr>
        <p:spPr>
          <a:xfrm>
            <a:off x="6816835" y="4184909"/>
            <a:ext cx="1655429" cy="791728"/>
          </a:xfrm>
          <a:prstGeom prst="rect">
            <a:avLst/>
          </a:prstGeom>
          <a:solidFill>
            <a:srgbClr val="281C2C"/>
          </a:solidFill>
          <a:ln w="12700" cap="flat" cmpd="sng" algn="ctr">
            <a:solidFill>
              <a:srgbClr val="0169E8">
                <a:shade val="50000"/>
              </a:srgbClr>
            </a:solidFill>
            <a:prstDash val="solid"/>
            <a:miter lim="800000"/>
          </a:ln>
          <a:effectLst/>
        </p:spPr>
        <p:txBody>
          <a:bodyPr lIns="45576" tIns="22788" rIns="45576" bIns="22788" rtlCol="0" anchor="ctr"/>
          <a:lstStyle/>
          <a:p>
            <a:pPr algn="ctr" defTabSz="911799">
              <a:defRPr/>
            </a:pPr>
            <a:r>
              <a:rPr lang="nb-NO" sz="1400" kern="0" dirty="0">
                <a:solidFill>
                  <a:prstClr val="white"/>
                </a:solidFill>
                <a:latin typeface="Arial" panose="020B0604020202020204"/>
              </a:rPr>
              <a:t>Dødsårsaks-registeret</a:t>
            </a:r>
          </a:p>
          <a:p>
            <a:pPr algn="ctr" defTabSz="911799">
              <a:defRPr/>
            </a:pPr>
            <a:r>
              <a:rPr lang="nb-NO" sz="1400" kern="0" dirty="0">
                <a:solidFill>
                  <a:prstClr val="white"/>
                </a:solidFill>
                <a:latin typeface="Arial" panose="020B0604020202020204"/>
              </a:rPr>
              <a:t>(DÅR)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04399A-F8E5-4A9E-8F6A-C77EEB51A246}"/>
              </a:ext>
            </a:extLst>
          </p:cNvPr>
          <p:cNvSpPr/>
          <p:nvPr/>
        </p:nvSpPr>
        <p:spPr>
          <a:xfrm>
            <a:off x="6770793" y="2361438"/>
            <a:ext cx="1655429" cy="791728"/>
          </a:xfrm>
          <a:prstGeom prst="rect">
            <a:avLst/>
          </a:prstGeom>
          <a:solidFill>
            <a:srgbClr val="281C2C"/>
          </a:solidFill>
          <a:ln w="12700" cap="flat" cmpd="sng" algn="ctr">
            <a:solidFill>
              <a:srgbClr val="0169E8">
                <a:shade val="50000"/>
              </a:srgbClr>
            </a:solidFill>
            <a:prstDash val="solid"/>
            <a:miter lim="800000"/>
          </a:ln>
          <a:effectLst/>
        </p:spPr>
        <p:txBody>
          <a:bodyPr lIns="45576" tIns="22788" rIns="45576" bIns="22788" rtlCol="0" anchor="ctr"/>
          <a:lstStyle/>
          <a:p>
            <a:pPr algn="ctr" defTabSz="911799">
              <a:defRPr/>
            </a:pPr>
            <a:r>
              <a:rPr lang="nb-NO" sz="1400" kern="0" dirty="0">
                <a:solidFill>
                  <a:prstClr val="white"/>
                </a:solidFill>
                <a:latin typeface="Arial" panose="020B0604020202020204"/>
              </a:rPr>
              <a:t>Modernisert Folkeregister</a:t>
            </a:r>
          </a:p>
          <a:p>
            <a:pPr algn="ctr" defTabSz="911799">
              <a:defRPr/>
            </a:pPr>
            <a:r>
              <a:rPr lang="nb-NO" sz="1400" kern="0" dirty="0">
                <a:solidFill>
                  <a:prstClr val="white"/>
                </a:solidFill>
                <a:latin typeface="Arial" panose="020B0604020202020204"/>
              </a:rPr>
              <a:t>(FREG)</a:t>
            </a: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417A5001-D758-4FCB-B0D5-342DAC1E2861}"/>
              </a:ext>
            </a:extLst>
          </p:cNvPr>
          <p:cNvSpPr/>
          <p:nvPr/>
        </p:nvSpPr>
        <p:spPr>
          <a:xfrm flipV="1">
            <a:off x="3985030" y="2719779"/>
            <a:ext cx="2445720" cy="134467"/>
          </a:xfrm>
          <a:prstGeom prst="rightArrow">
            <a:avLst/>
          </a:prstGeom>
          <a:solidFill>
            <a:srgbClr val="EE756A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5576" tIns="22788" rIns="45576" bIns="22788" rtlCol="0" anchor="ctr"/>
          <a:lstStyle/>
          <a:p>
            <a:pPr algn="ctr" defTabSz="911799">
              <a:defRPr/>
            </a:pPr>
            <a:endParaRPr lang="nb-NO" sz="36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B5D394C3-A77B-4993-83CC-326FFDD470AB}"/>
              </a:ext>
            </a:extLst>
          </p:cNvPr>
          <p:cNvSpPr/>
          <p:nvPr/>
        </p:nvSpPr>
        <p:spPr>
          <a:xfrm>
            <a:off x="3989694" y="4654233"/>
            <a:ext cx="2438644" cy="167289"/>
          </a:xfrm>
          <a:prstGeom prst="rightArrow">
            <a:avLst/>
          </a:prstGeom>
          <a:solidFill>
            <a:srgbClr val="6796A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5576" tIns="22788" rIns="45576" bIns="22788" rtlCol="0" anchor="ctr"/>
          <a:lstStyle/>
          <a:p>
            <a:pPr algn="ctr" defTabSz="911799">
              <a:defRPr/>
            </a:pPr>
            <a:endParaRPr lang="nb-NO" sz="36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1FEF7A6-9E74-4596-A857-C5724FA40AFF}"/>
              </a:ext>
            </a:extLst>
          </p:cNvPr>
          <p:cNvSpPr txBox="1"/>
          <p:nvPr/>
        </p:nvSpPr>
        <p:spPr>
          <a:xfrm>
            <a:off x="6770793" y="1910732"/>
            <a:ext cx="1655429" cy="507814"/>
          </a:xfrm>
          <a:prstGeom prst="rect">
            <a:avLst/>
          </a:prstGeom>
          <a:noFill/>
        </p:spPr>
        <p:txBody>
          <a:bodyPr wrap="square" lIns="45576" tIns="22788" rIns="45576" bIns="22788" rtlCol="0">
            <a:spAutoFit/>
          </a:bodyPr>
          <a:lstStyle/>
          <a:p>
            <a:pPr algn="ctr" defTabSz="911799">
              <a:defRPr/>
            </a:pPr>
            <a:r>
              <a:rPr lang="nb-NO" sz="3001" b="1" kern="0" dirty="0">
                <a:solidFill>
                  <a:srgbClr val="281C2C"/>
                </a:solidFill>
                <a:latin typeface="Arial" panose="020B0604020202020204"/>
              </a:rPr>
              <a:t>SKD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516E514-CE75-4CBE-B9E9-69721E44D5C7}"/>
              </a:ext>
            </a:extLst>
          </p:cNvPr>
          <p:cNvSpPr txBox="1"/>
          <p:nvPr/>
        </p:nvSpPr>
        <p:spPr>
          <a:xfrm>
            <a:off x="6770793" y="3724508"/>
            <a:ext cx="1655429" cy="507814"/>
          </a:xfrm>
          <a:prstGeom prst="rect">
            <a:avLst/>
          </a:prstGeom>
          <a:noFill/>
        </p:spPr>
        <p:txBody>
          <a:bodyPr wrap="square" lIns="45576" tIns="22788" rIns="45576" bIns="22788" rtlCol="0">
            <a:spAutoFit/>
          </a:bodyPr>
          <a:lstStyle/>
          <a:p>
            <a:pPr algn="ctr" defTabSz="911799">
              <a:defRPr/>
            </a:pPr>
            <a:r>
              <a:rPr lang="nb-NO" sz="3001" b="1" kern="0" dirty="0">
                <a:solidFill>
                  <a:srgbClr val="281C2C"/>
                </a:solidFill>
                <a:latin typeface="Arial" panose="020B0604020202020204"/>
              </a:rPr>
              <a:t>FHI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0B7290C-3476-4B50-8C11-D1BF7A96F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0" y="1766716"/>
            <a:ext cx="3155092" cy="4836386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481FAE7-A9B1-41B6-9657-6B4DF07D7D9A}"/>
              </a:ext>
            </a:extLst>
          </p:cNvPr>
          <p:cNvSpPr/>
          <p:nvPr/>
        </p:nvSpPr>
        <p:spPr>
          <a:xfrm>
            <a:off x="697904" y="3414087"/>
            <a:ext cx="3291793" cy="3234814"/>
          </a:xfrm>
          <a:prstGeom prst="rect">
            <a:avLst/>
          </a:prstGeom>
          <a:noFill/>
          <a:ln w="28575" cap="flat" cmpd="sng" algn="ctr">
            <a:solidFill>
              <a:srgbClr val="6796A7">
                <a:lumMod val="75000"/>
              </a:srgbClr>
            </a:solidFill>
            <a:prstDash val="solid"/>
            <a:miter lim="800000"/>
          </a:ln>
          <a:effectLst/>
        </p:spPr>
        <p:txBody>
          <a:bodyPr lIns="45576" tIns="22788" rIns="45576" bIns="22788" rtlCol="0" anchor="ctr"/>
          <a:lstStyle/>
          <a:p>
            <a:pPr algn="ctr" defTabSz="911799">
              <a:defRPr/>
            </a:pPr>
            <a:endParaRPr lang="nb-NO" sz="3600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DF2325D-5A90-4F7B-A910-B6ACCDA43955}"/>
              </a:ext>
            </a:extLst>
          </p:cNvPr>
          <p:cNvSpPr/>
          <p:nvPr/>
        </p:nvSpPr>
        <p:spPr>
          <a:xfrm>
            <a:off x="697904" y="1556792"/>
            <a:ext cx="3291793" cy="183033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45576" tIns="22788" rIns="45576" bIns="22788" rtlCol="0" anchor="ctr"/>
          <a:lstStyle/>
          <a:p>
            <a:pPr algn="ctr" defTabSz="911799">
              <a:defRPr/>
            </a:pPr>
            <a:endParaRPr lang="nb-NO" sz="3600" kern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82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8eMflXtuwKi.B7j.WT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8eMflXtuwKi.B7j.WT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oBpn2w6uwfjfFoTwAxNg"/>
</p:tagLst>
</file>

<file path=ppt/theme/theme1.xml><?xml version="1.0" encoding="utf-8"?>
<a:theme xmlns:a="http://schemas.openxmlformats.org/drawingml/2006/main" name="Norsk helsenett">
  <a:themeElements>
    <a:clrScheme name="Norsk Helsenett Mørk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C4F2DA"/>
      </a:accent2>
      <a:accent3>
        <a:srgbClr val="7BEFB2"/>
      </a:accent3>
      <a:accent4>
        <a:srgbClr val="24735F"/>
      </a:accent4>
      <a:accent5>
        <a:srgbClr val="C4F1DA"/>
      </a:accent5>
      <a:accent6>
        <a:srgbClr val="E857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5" id="{5443F5DF-F99A-2743-AC63-1DEB49B7C6D7}" vid="{7BCCDFE4-C44F-A840-B7D8-CEBB6E73F28B}"/>
    </a:ext>
  </a:extLst>
</a:theme>
</file>

<file path=ppt/theme/theme2.xml><?xml version="1.0" encoding="utf-8"?>
<a:theme xmlns:a="http://schemas.openxmlformats.org/drawingml/2006/main" name="Norsk helsenett (mørk bakgrunn)">
  <a:themeElements>
    <a:clrScheme name="Norsk helsenett - fargepalett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C4F2DA"/>
      </a:accent2>
      <a:accent3>
        <a:srgbClr val="7BEFB2"/>
      </a:accent3>
      <a:accent4>
        <a:srgbClr val="24735F"/>
      </a:accent4>
      <a:accent5>
        <a:srgbClr val="C4F1DA"/>
      </a:accent5>
      <a:accent6>
        <a:srgbClr val="E857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2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5" id="{5443F5DF-F99A-2743-AC63-1DEB49B7C6D7}" vid="{BF37F48A-0346-DF48-B616-55E174CA9021}"/>
    </a:ext>
  </a:extLst>
</a:theme>
</file>

<file path=ppt/theme/theme3.xml><?xml version="1.0" encoding="utf-8"?>
<a:theme xmlns:a="http://schemas.openxmlformats.org/drawingml/2006/main" name="Norsk helsenett (lys bakgrunn)">
  <a:themeElements>
    <a:clrScheme name="NHN_profilfarger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015945"/>
      </a:accent2>
      <a:accent3>
        <a:srgbClr val="7BEFB2"/>
      </a:accent3>
      <a:accent4>
        <a:srgbClr val="39806F"/>
      </a:accent4>
      <a:accent5>
        <a:srgbClr val="C4F2DA"/>
      </a:accent5>
      <a:accent6>
        <a:srgbClr val="E85800"/>
      </a:accent6>
      <a:hlink>
        <a:srgbClr val="015945"/>
      </a:hlink>
      <a:folHlink>
        <a:srgbClr val="015945"/>
      </a:folHlink>
    </a:clrScheme>
    <a:fontScheme name="Custom 7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rgbClr val="01594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5" id="{5443F5DF-F99A-2743-AC63-1DEB49B7C6D7}" vid="{FC181500-33A0-F14B-BE07-CC464CD585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42846E34E514AB23D294F174E0CE2" ma:contentTypeVersion="10" ma:contentTypeDescription="Create a new document." ma:contentTypeScope="" ma:versionID="b13cebab4f37812d005f89702405159f">
  <xsd:schema xmlns:xsd="http://www.w3.org/2001/XMLSchema" xmlns:xs="http://www.w3.org/2001/XMLSchema" xmlns:p="http://schemas.microsoft.com/office/2006/metadata/properties" xmlns:ns2="6942bda4-9ef4-4c72-854d-7d315e190d46" xmlns:ns3="566e5c62-92eb-4cde-8f40-4a5fef845dd6" targetNamespace="http://schemas.microsoft.com/office/2006/metadata/properties" ma:root="true" ma:fieldsID="9817d49a3f5ff7ea820e6d1b6281c201" ns2:_="" ns3:_="">
    <xsd:import namespace="6942bda4-9ef4-4c72-854d-7d315e190d46"/>
    <xsd:import namespace="566e5c62-92eb-4cde-8f40-4a5fef845d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2bda4-9ef4-4c72-854d-7d315e190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e5c62-92eb-4cde-8f40-4a5fef845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361C9-7B45-44BC-B789-C27716E419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733C17-037C-4F6D-99BB-1676797144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AB1A6-7444-4F96-A8FD-0BBE3E618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42bda4-9ef4-4c72-854d-7d315e190d46"/>
    <ds:schemaRef ds:uri="566e5c62-92eb-4cde-8f40-4a5fef845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november-2021_mal</Template>
  <TotalTime>0</TotalTime>
  <Words>1188</Words>
  <Application>Microsoft Office PowerPoint</Application>
  <PresentationFormat>Widescreen</PresentationFormat>
  <Paragraphs>183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 2</vt:lpstr>
      <vt:lpstr>Norsk helsenett</vt:lpstr>
      <vt:lpstr>Norsk helsenett (mørk bakgrunn)</vt:lpstr>
      <vt:lpstr>Norsk helsenett (lys bakgrunn)</vt:lpstr>
      <vt:lpstr>think-cell Slide</vt:lpstr>
      <vt:lpstr>Informasjon om innføring </vt:lpstr>
      <vt:lpstr>Innhold i presentasjonen</vt:lpstr>
      <vt:lpstr>Bakgrunn </vt:lpstr>
      <vt:lpstr>Bakgrunnsinformasjon</vt:lpstr>
      <vt:lpstr>Oppdraget for helsetjenesten</vt:lpstr>
      <vt:lpstr>Helsetjenesten sender melding om dødsfall til Folkeregisteret og dødsårsak til Dødsårsaksregisteret </vt:lpstr>
      <vt:lpstr>Hvordan kan modernisert Folkeregister muliggjøre gevinster?</vt:lpstr>
      <vt:lpstr>Om løsningen og arbeidsprosessene </vt:lpstr>
      <vt:lpstr>Fra papirskjema til elektronisk løsning</vt:lpstr>
      <vt:lpstr>Eksempel på papirbasert prosess</vt:lpstr>
      <vt:lpstr>Modernisert prosess</vt:lpstr>
      <vt:lpstr>Overordnet plan for utprøving og innføring i kommunene </vt:lpstr>
      <vt:lpstr>Hvordan finner lege løsningen?</vt:lpstr>
      <vt:lpstr>Om endringer i rutiner </vt:lpstr>
      <vt:lpstr>Endringer i rutiner</vt:lpstr>
      <vt:lpstr>Viktig informasjon til leger som bruker løsningen</vt:lpstr>
      <vt:lpstr>Endringer i Dødsårsakforskriften påvirker kommuneoverlegens rolle</vt:lpstr>
      <vt:lpstr>Rapporter til kommuneoverlegen</vt:lpstr>
      <vt:lpstr>Her finner du mer informasjon </vt:lpstr>
      <vt:lpstr>Mer informasjon?</vt:lpstr>
      <vt:lpstr>Spørsmål?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2022-02-21T08:40:08Z</dcterms:created>
  <dcterms:modified xsi:type="dcterms:W3CDTF">2022-10-05T13:35:52Z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0x010100CED42846E34E514AB23D294F174E0CE2</vt:lpwstr>
  </property>
</Properties>
</file>